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sldIdLst>
    <p:sldId id="269" r:id="rId2"/>
    <p:sldId id="270" r:id="rId3"/>
    <p:sldId id="271" r:id="rId4"/>
    <p:sldId id="272" r:id="rId5"/>
    <p:sldId id="273" r:id="rId6"/>
    <p:sldId id="267" r:id="rId7"/>
    <p:sldId id="274" r:id="rId8"/>
    <p:sldId id="275" r:id="rId9"/>
    <p:sldId id="276" r:id="rId10"/>
    <p:sldId id="280" r:id="rId11"/>
    <p:sldId id="281" r:id="rId12"/>
    <p:sldId id="278" r:id="rId13"/>
    <p:sldId id="277" r:id="rId14"/>
    <p:sldId id="279" r:id="rId15"/>
  </p:sldIdLst>
  <p:sldSz cx="12192000" cy="6858000"/>
  <p:notesSz cx="6858000" cy="9144000"/>
  <p:embeddedFontLst>
    <p:embeddedFont>
      <p:font typeface="Garamond" panose="02020404030301010803" pitchFamily="18" charset="0"/>
      <p:regular r:id="rId16"/>
      <p:bold r:id="rId17"/>
      <p: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DC266E1-3DAB-4214-A18D-0CA46C20240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10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407383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72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36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63920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329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94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73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84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257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22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79117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A491AB-3F66-43BC-9CAE-15B9E78D9E9B}"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266E1-3DAB-4214-A18D-0CA46C20240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43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A491AB-3F66-43BC-9CAE-15B9E78D9E9B}"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18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491AB-3F66-43BC-9CAE-15B9E78D9E9B}"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164939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47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2430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491AB-3F66-43BC-9CAE-15B9E78D9E9B}" type="datetimeFigureOut">
              <a:rPr lang="en-US" smtClean="0"/>
              <a:t>2/19/2024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C266E1-3DAB-4214-A18D-0CA46C202400}" type="slidenum">
              <a:rPr lang="en-US" smtClean="0"/>
              <a:t>‹#›</a:t>
            </a:fld>
            <a:endParaRPr lang="en-US"/>
          </a:p>
        </p:txBody>
      </p:sp>
    </p:spTree>
    <p:extLst>
      <p:ext uri="{BB962C8B-B14F-4D97-AF65-F5344CB8AC3E}">
        <p14:creationId xmlns:p14="http://schemas.microsoft.com/office/powerpoint/2010/main" val="11683424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CC8E-E5B0-4DF4-9FB9-14A425BD0927}"/>
              </a:ext>
            </a:extLst>
          </p:cNvPr>
          <p:cNvSpPr>
            <a:spLocks noGrp="1"/>
          </p:cNvSpPr>
          <p:nvPr>
            <p:ph type="ctrTitle"/>
          </p:nvPr>
        </p:nvSpPr>
        <p:spPr/>
        <p:txBody>
          <a:bodyPr/>
          <a:lstStyle/>
          <a:p>
            <a:r>
              <a:rPr lang="en-US" dirty="0"/>
              <a:t>Internal Controls</a:t>
            </a:r>
          </a:p>
        </p:txBody>
      </p:sp>
      <p:sp>
        <p:nvSpPr>
          <p:cNvPr id="3" name="Subtitle 2">
            <a:extLst>
              <a:ext uri="{FF2B5EF4-FFF2-40B4-BE49-F238E27FC236}">
                <a16:creationId xmlns:a16="http://schemas.microsoft.com/office/drawing/2014/main" id="{6D91CDEB-1129-4364-BE13-9C003B235145}"/>
              </a:ext>
            </a:extLst>
          </p:cNvPr>
          <p:cNvSpPr>
            <a:spLocks noGrp="1"/>
          </p:cNvSpPr>
          <p:nvPr>
            <p:ph type="subTitle" idx="1"/>
          </p:nvPr>
        </p:nvSpPr>
        <p:spPr/>
        <p:txBody>
          <a:bodyPr/>
          <a:lstStyle/>
          <a:p>
            <a:r>
              <a:rPr lang="en-US" dirty="0"/>
              <a:t>Lesson 3</a:t>
            </a:r>
          </a:p>
        </p:txBody>
      </p:sp>
      <p:pic>
        <p:nvPicPr>
          <p:cNvPr id="4" name="Recorded Sound">
            <a:hlinkClick r:id="" action="ppaction://media"/>
            <a:extLst>
              <a:ext uri="{FF2B5EF4-FFF2-40B4-BE49-F238E27FC236}">
                <a16:creationId xmlns:a16="http://schemas.microsoft.com/office/drawing/2014/main" id="{2F9BA651-BC2C-4875-9800-D80AC2F2B3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1548" y="6132443"/>
            <a:ext cx="609600" cy="609600"/>
          </a:xfrm>
          <a:prstGeom prst="rect">
            <a:avLst/>
          </a:prstGeom>
        </p:spPr>
      </p:pic>
    </p:spTree>
    <p:extLst>
      <p:ext uri="{BB962C8B-B14F-4D97-AF65-F5344CB8AC3E}">
        <p14:creationId xmlns:p14="http://schemas.microsoft.com/office/powerpoint/2010/main" val="41650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4EB1-DB6C-459F-A14C-3FE60A2503EB}"/>
              </a:ext>
            </a:extLst>
          </p:cNvPr>
          <p:cNvSpPr>
            <a:spLocks noGrp="1"/>
          </p:cNvSpPr>
          <p:nvPr>
            <p:ph type="title"/>
          </p:nvPr>
        </p:nvSpPr>
        <p:spPr/>
        <p:txBody>
          <a:bodyPr/>
          <a:lstStyle/>
          <a:p>
            <a:r>
              <a:rPr lang="en-US" dirty="0"/>
              <a:t>Areas for Internal Controls</a:t>
            </a:r>
          </a:p>
        </p:txBody>
      </p:sp>
      <p:sp>
        <p:nvSpPr>
          <p:cNvPr id="3" name="Content Placeholder 2">
            <a:extLst>
              <a:ext uri="{FF2B5EF4-FFF2-40B4-BE49-F238E27FC236}">
                <a16:creationId xmlns:a16="http://schemas.microsoft.com/office/drawing/2014/main" id="{E19E1C90-514D-4F22-8CE8-956520E68AAE}"/>
              </a:ext>
            </a:extLst>
          </p:cNvPr>
          <p:cNvSpPr>
            <a:spLocks noGrp="1"/>
          </p:cNvSpPr>
          <p:nvPr>
            <p:ph idx="1"/>
          </p:nvPr>
        </p:nvSpPr>
        <p:spPr/>
        <p:txBody>
          <a:bodyPr/>
          <a:lstStyle/>
          <a:p>
            <a:r>
              <a:rPr lang="en-US" dirty="0"/>
              <a:t>Internal controls should be in place for all aspects of financial reporting and assets of the school, but here are some areas to focus on</a:t>
            </a:r>
          </a:p>
          <a:p>
            <a:pPr lvl="1"/>
            <a:r>
              <a:rPr lang="en-US" dirty="0"/>
              <a:t>Cash disbursements</a:t>
            </a:r>
          </a:p>
          <a:p>
            <a:pPr lvl="1"/>
            <a:r>
              <a:rPr lang="en-US" dirty="0"/>
              <a:t>Cash receipts</a:t>
            </a:r>
          </a:p>
          <a:p>
            <a:pPr lvl="1"/>
            <a:r>
              <a:rPr lang="en-US" dirty="0"/>
              <a:t>Payroll</a:t>
            </a:r>
          </a:p>
          <a:p>
            <a:pPr lvl="1"/>
            <a:r>
              <a:rPr lang="en-US" dirty="0"/>
              <a:t>Grants</a:t>
            </a:r>
          </a:p>
          <a:p>
            <a:pPr lvl="1"/>
            <a:r>
              <a:rPr lang="en-US" dirty="0"/>
              <a:t>Theft of assets</a:t>
            </a:r>
          </a:p>
        </p:txBody>
      </p:sp>
      <p:pic>
        <p:nvPicPr>
          <p:cNvPr id="4" name="Recorded Sound">
            <a:hlinkClick r:id="" action="ppaction://media"/>
            <a:extLst>
              <a:ext uri="{FF2B5EF4-FFF2-40B4-BE49-F238E27FC236}">
                <a16:creationId xmlns:a16="http://schemas.microsoft.com/office/drawing/2014/main" id="{F0857F86-F7DB-4F7D-BBF2-3A44DC4894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1" y="5480879"/>
            <a:ext cx="609600" cy="609600"/>
          </a:xfrm>
          <a:prstGeom prst="rect">
            <a:avLst/>
          </a:prstGeom>
        </p:spPr>
      </p:pic>
    </p:spTree>
    <p:extLst>
      <p:ext uri="{BB962C8B-B14F-4D97-AF65-F5344CB8AC3E}">
        <p14:creationId xmlns:p14="http://schemas.microsoft.com/office/powerpoint/2010/main" val="369074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D3C8-D5D5-4FCB-AC28-C2C5DBA05BFD}"/>
              </a:ext>
            </a:extLst>
          </p:cNvPr>
          <p:cNvSpPr>
            <a:spLocks noGrp="1"/>
          </p:cNvSpPr>
          <p:nvPr>
            <p:ph type="title"/>
          </p:nvPr>
        </p:nvSpPr>
        <p:spPr/>
        <p:txBody>
          <a:bodyPr/>
          <a:lstStyle/>
          <a:p>
            <a:r>
              <a:rPr lang="en-US" dirty="0"/>
              <a:t>Documenting Internal Controls</a:t>
            </a:r>
          </a:p>
        </p:txBody>
      </p:sp>
      <p:sp>
        <p:nvSpPr>
          <p:cNvPr id="3" name="Content Placeholder 2">
            <a:extLst>
              <a:ext uri="{FF2B5EF4-FFF2-40B4-BE49-F238E27FC236}">
                <a16:creationId xmlns:a16="http://schemas.microsoft.com/office/drawing/2014/main" id="{475F3690-42C8-4512-BF2A-949247ADBEFA}"/>
              </a:ext>
            </a:extLst>
          </p:cNvPr>
          <p:cNvSpPr>
            <a:spLocks noGrp="1"/>
          </p:cNvSpPr>
          <p:nvPr>
            <p:ph idx="1"/>
          </p:nvPr>
        </p:nvSpPr>
        <p:spPr/>
        <p:txBody>
          <a:bodyPr/>
          <a:lstStyle/>
          <a:p>
            <a:r>
              <a:rPr lang="en-US" dirty="0"/>
              <a:t>The best internal controls are the ones that you can prove were done or are in place</a:t>
            </a:r>
          </a:p>
          <a:p>
            <a:r>
              <a:rPr lang="en-US" dirty="0"/>
              <a:t>Always make or keep documentation of your internal controls being followed and performed </a:t>
            </a:r>
          </a:p>
        </p:txBody>
      </p:sp>
      <p:pic>
        <p:nvPicPr>
          <p:cNvPr id="4" name="Recorded Sound">
            <a:hlinkClick r:id="" action="ppaction://media"/>
            <a:extLst>
              <a:ext uri="{FF2B5EF4-FFF2-40B4-BE49-F238E27FC236}">
                <a16:creationId xmlns:a16="http://schemas.microsoft.com/office/drawing/2014/main" id="{6C01494E-755A-44F5-BF02-AB67E7794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39" y="5430079"/>
            <a:ext cx="609600" cy="609600"/>
          </a:xfrm>
          <a:prstGeom prst="rect">
            <a:avLst/>
          </a:prstGeom>
        </p:spPr>
      </p:pic>
    </p:spTree>
    <p:extLst>
      <p:ext uri="{BB962C8B-B14F-4D97-AF65-F5344CB8AC3E}">
        <p14:creationId xmlns:p14="http://schemas.microsoft.com/office/powerpoint/2010/main" val="36826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73FA-8328-4EBE-BF25-0DD30CC5653A}"/>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B7D2A8D4-420B-46FB-9DF9-8FC85E564D52}"/>
              </a:ext>
            </a:extLst>
          </p:cNvPr>
          <p:cNvSpPr>
            <a:spLocks noGrp="1"/>
          </p:cNvSpPr>
          <p:nvPr>
            <p:ph idx="1"/>
          </p:nvPr>
        </p:nvSpPr>
        <p:spPr/>
        <p:txBody>
          <a:bodyPr/>
          <a:lstStyle/>
          <a:p>
            <a:r>
              <a:rPr lang="en-US" dirty="0"/>
              <a:t>Question 1:  One of the objectives of this course is to be able to evaluate and report on audit results.  The beginning of this lesson focused on the auditor’s report on audits performed in accordance with Governmental Auditing Standards and Uniform Guidance, as well as the schedule of findings and common audit findings.  Please prepare a summary evaluation you could give to the school board or other outside party of these sections of your most recent audit.  (25 points)</a:t>
            </a:r>
          </a:p>
        </p:txBody>
      </p:sp>
      <p:pic>
        <p:nvPicPr>
          <p:cNvPr id="4" name="Recorded Sound">
            <a:hlinkClick r:id="" action="ppaction://media"/>
            <a:extLst>
              <a:ext uri="{FF2B5EF4-FFF2-40B4-BE49-F238E27FC236}">
                <a16:creationId xmlns:a16="http://schemas.microsoft.com/office/drawing/2014/main" id="{8EDEE4A9-BCA0-4E2E-B0D8-2EDBA8B336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0" y="5537201"/>
            <a:ext cx="609600" cy="609600"/>
          </a:xfrm>
          <a:prstGeom prst="rect">
            <a:avLst/>
          </a:prstGeom>
        </p:spPr>
      </p:pic>
    </p:spTree>
    <p:extLst>
      <p:ext uri="{BB962C8B-B14F-4D97-AF65-F5344CB8AC3E}">
        <p14:creationId xmlns:p14="http://schemas.microsoft.com/office/powerpoint/2010/main" val="42798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458C-B8F6-4AD7-87B2-8F664BA637A2}"/>
              </a:ext>
            </a:extLst>
          </p:cNvPr>
          <p:cNvSpPr>
            <a:spLocks noGrp="1"/>
          </p:cNvSpPr>
          <p:nvPr>
            <p:ph type="title"/>
          </p:nvPr>
        </p:nvSpPr>
        <p:spPr/>
        <p:txBody>
          <a:bodyPr/>
          <a:lstStyle/>
          <a:p>
            <a:r>
              <a:rPr lang="en-US" dirty="0"/>
              <a:t>Assignment (continued)</a:t>
            </a:r>
          </a:p>
        </p:txBody>
      </p:sp>
      <p:sp>
        <p:nvSpPr>
          <p:cNvPr id="3" name="Content Placeholder 2">
            <a:extLst>
              <a:ext uri="{FF2B5EF4-FFF2-40B4-BE49-F238E27FC236}">
                <a16:creationId xmlns:a16="http://schemas.microsoft.com/office/drawing/2014/main" id="{CE354EB7-7823-4A69-9F7A-67BC52842D92}"/>
              </a:ext>
            </a:extLst>
          </p:cNvPr>
          <p:cNvSpPr>
            <a:spLocks noGrp="1"/>
          </p:cNvSpPr>
          <p:nvPr>
            <p:ph idx="1"/>
          </p:nvPr>
        </p:nvSpPr>
        <p:spPr/>
        <p:txBody>
          <a:bodyPr/>
          <a:lstStyle/>
          <a:p>
            <a:r>
              <a:rPr lang="en-US" dirty="0"/>
              <a:t>Question 2: Briefly describe preventative and detective internal controls, noting what the difference is between them.  Please give me one example of each type of control you have in place in your school district.  (10 points)</a:t>
            </a:r>
          </a:p>
        </p:txBody>
      </p:sp>
      <p:pic>
        <p:nvPicPr>
          <p:cNvPr id="4" name="Recorded Sound">
            <a:hlinkClick r:id="" action="ppaction://media"/>
            <a:extLst>
              <a:ext uri="{FF2B5EF4-FFF2-40B4-BE49-F238E27FC236}">
                <a16:creationId xmlns:a16="http://schemas.microsoft.com/office/drawing/2014/main" id="{522620EA-00BF-4675-BCC6-5701AD0C30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635" y="5430079"/>
            <a:ext cx="609600" cy="609600"/>
          </a:xfrm>
          <a:prstGeom prst="rect">
            <a:avLst/>
          </a:prstGeom>
        </p:spPr>
      </p:pic>
    </p:spTree>
    <p:extLst>
      <p:ext uri="{BB962C8B-B14F-4D97-AF65-F5344CB8AC3E}">
        <p14:creationId xmlns:p14="http://schemas.microsoft.com/office/powerpoint/2010/main" val="136793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3DD8-7B71-426A-93AD-08F7DD514BBD}"/>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5EC41FFD-70F0-48F1-80E1-42C0D130E85D}"/>
              </a:ext>
            </a:extLst>
          </p:cNvPr>
          <p:cNvSpPr>
            <a:spLocks noGrp="1"/>
          </p:cNvSpPr>
          <p:nvPr>
            <p:ph idx="1"/>
          </p:nvPr>
        </p:nvSpPr>
        <p:spPr/>
        <p:txBody>
          <a:bodyPr/>
          <a:lstStyle/>
          <a:p>
            <a:r>
              <a:rPr lang="en-US" dirty="0"/>
              <a:t>Please reach out to me with any questions on the lesson!</a:t>
            </a:r>
          </a:p>
          <a:p>
            <a:pPr lvl="1"/>
            <a:r>
              <a:rPr lang="en-US" dirty="0"/>
              <a:t>will_swanson@bismarckschools.org</a:t>
            </a:r>
          </a:p>
          <a:p>
            <a:pPr marL="0" indent="0">
              <a:buNone/>
            </a:pPr>
            <a:endParaRPr lang="en-US" dirty="0"/>
          </a:p>
        </p:txBody>
      </p:sp>
    </p:spTree>
    <p:extLst>
      <p:ext uri="{BB962C8B-B14F-4D97-AF65-F5344CB8AC3E}">
        <p14:creationId xmlns:p14="http://schemas.microsoft.com/office/powerpoint/2010/main" val="138539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879E-309F-47C1-991E-B95B01AECFCE}"/>
              </a:ext>
            </a:extLst>
          </p:cNvPr>
          <p:cNvSpPr>
            <a:spLocks noGrp="1"/>
          </p:cNvSpPr>
          <p:nvPr>
            <p:ph type="title"/>
          </p:nvPr>
        </p:nvSpPr>
        <p:spPr>
          <a:xfrm>
            <a:off x="1295401" y="982132"/>
            <a:ext cx="9601196" cy="1303867"/>
          </a:xfrm>
        </p:spPr>
        <p:txBody>
          <a:bodyPr>
            <a:normAutofit/>
          </a:bodyPr>
          <a:lstStyle/>
          <a:p>
            <a:r>
              <a:rPr lang="en-US" sz="2800" dirty="0"/>
              <a:t>Independent Auditor’s Report on Internal Control over Financial Reporting and on Compliance – Government Auditing Standards</a:t>
            </a:r>
          </a:p>
        </p:txBody>
      </p:sp>
      <p:sp>
        <p:nvSpPr>
          <p:cNvPr id="3" name="Content Placeholder 2">
            <a:extLst>
              <a:ext uri="{FF2B5EF4-FFF2-40B4-BE49-F238E27FC236}">
                <a16:creationId xmlns:a16="http://schemas.microsoft.com/office/drawing/2014/main" id="{87567AF8-28C0-4471-80AF-5F011D77FE13}"/>
              </a:ext>
            </a:extLst>
          </p:cNvPr>
          <p:cNvSpPr>
            <a:spLocks noGrp="1"/>
          </p:cNvSpPr>
          <p:nvPr>
            <p:ph idx="1"/>
          </p:nvPr>
        </p:nvSpPr>
        <p:spPr/>
        <p:txBody>
          <a:bodyPr>
            <a:normAutofit lnSpcReduction="10000"/>
          </a:bodyPr>
          <a:lstStyle/>
          <a:p>
            <a:r>
              <a:rPr lang="en-US" dirty="0"/>
              <a:t>Discloses any material weaknesses or significant deficiencies in internal control over financial reporting </a:t>
            </a:r>
          </a:p>
          <a:p>
            <a:pPr lvl="1"/>
            <a:r>
              <a:rPr lang="en-US" dirty="0"/>
              <a:t>What is the difference between a material weakness and significant deficiency?</a:t>
            </a:r>
          </a:p>
          <a:p>
            <a:pPr lvl="1"/>
            <a:r>
              <a:rPr lang="en-US" dirty="0"/>
              <a:t>No opinion is given over internal control</a:t>
            </a:r>
          </a:p>
          <a:p>
            <a:r>
              <a:rPr lang="en-US" dirty="0"/>
              <a:t>Discloses any non-compliance in laws and regulations noted </a:t>
            </a:r>
          </a:p>
          <a:p>
            <a:pPr lvl="1"/>
            <a:r>
              <a:rPr lang="en-US" dirty="0"/>
              <a:t>What sort of items may a school have reported here?</a:t>
            </a:r>
          </a:p>
          <a:p>
            <a:r>
              <a:rPr lang="en-US" dirty="0"/>
              <a:t>Report will reference any of the issues noted above as finding numbers, the detail comes in the schedule of findings</a:t>
            </a:r>
          </a:p>
        </p:txBody>
      </p:sp>
      <p:pic>
        <p:nvPicPr>
          <p:cNvPr id="4" name="Recorded Sound">
            <a:hlinkClick r:id="" action="ppaction://media"/>
            <a:extLst>
              <a:ext uri="{FF2B5EF4-FFF2-40B4-BE49-F238E27FC236}">
                <a16:creationId xmlns:a16="http://schemas.microsoft.com/office/drawing/2014/main" id="{AE6762CC-6379-44FF-AF0B-7CA69B212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9" y="5571068"/>
            <a:ext cx="609600" cy="609600"/>
          </a:xfrm>
          <a:prstGeom prst="rect">
            <a:avLst/>
          </a:prstGeom>
        </p:spPr>
      </p:pic>
    </p:spTree>
    <p:extLst>
      <p:ext uri="{BB962C8B-B14F-4D97-AF65-F5344CB8AC3E}">
        <p14:creationId xmlns:p14="http://schemas.microsoft.com/office/powerpoint/2010/main" val="25698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0D9A-52D2-4DA1-857A-05B64C40982F}"/>
              </a:ext>
            </a:extLst>
          </p:cNvPr>
          <p:cNvSpPr>
            <a:spLocks noGrp="1"/>
          </p:cNvSpPr>
          <p:nvPr>
            <p:ph type="title"/>
          </p:nvPr>
        </p:nvSpPr>
        <p:spPr/>
        <p:txBody>
          <a:bodyPr>
            <a:noAutofit/>
          </a:bodyPr>
          <a:lstStyle/>
          <a:p>
            <a:r>
              <a:rPr lang="en-US" sz="2400" dirty="0"/>
              <a:t>Independent Auditor’s Report on Compliance for Each Major Program and Internal Control over Compliance – Uniform Guidance</a:t>
            </a:r>
          </a:p>
        </p:txBody>
      </p:sp>
      <p:sp>
        <p:nvSpPr>
          <p:cNvPr id="3" name="Content Placeholder 2">
            <a:extLst>
              <a:ext uri="{FF2B5EF4-FFF2-40B4-BE49-F238E27FC236}">
                <a16:creationId xmlns:a16="http://schemas.microsoft.com/office/drawing/2014/main" id="{385CDD04-0A6E-4E0F-A35F-A3B48A36F24E}"/>
              </a:ext>
            </a:extLst>
          </p:cNvPr>
          <p:cNvSpPr>
            <a:spLocks noGrp="1"/>
          </p:cNvSpPr>
          <p:nvPr>
            <p:ph idx="1"/>
          </p:nvPr>
        </p:nvSpPr>
        <p:spPr/>
        <p:txBody>
          <a:bodyPr>
            <a:normAutofit/>
          </a:bodyPr>
          <a:lstStyle/>
          <a:p>
            <a:r>
              <a:rPr lang="en-US" dirty="0"/>
              <a:t>Only applicable if you have a federal compliance audit as part of your audit</a:t>
            </a:r>
          </a:p>
          <a:p>
            <a:r>
              <a:rPr lang="en-US" dirty="0"/>
              <a:t>Provides an opinion on compliance with major programs</a:t>
            </a:r>
          </a:p>
          <a:p>
            <a:r>
              <a:rPr lang="en-US" dirty="0"/>
              <a:t>Will disclose any material weaknesses or significant deficiencies in internal control over federal awards and any non-compliance in grants noted as findings</a:t>
            </a:r>
          </a:p>
          <a:p>
            <a:r>
              <a:rPr lang="en-US" dirty="0"/>
              <a:t>Report will reference any of the issues noted above as finding numbers, the detail comes in the schedule of findings and questioned costs</a:t>
            </a:r>
          </a:p>
        </p:txBody>
      </p:sp>
      <p:pic>
        <p:nvPicPr>
          <p:cNvPr id="4" name="Recorded Sound">
            <a:hlinkClick r:id="" action="ppaction://media"/>
            <a:extLst>
              <a:ext uri="{FF2B5EF4-FFF2-40B4-BE49-F238E27FC236}">
                <a16:creationId xmlns:a16="http://schemas.microsoft.com/office/drawing/2014/main" id="{52107FA5-097A-4505-A08A-8F5279185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1" y="5571068"/>
            <a:ext cx="609600" cy="609600"/>
          </a:xfrm>
          <a:prstGeom prst="rect">
            <a:avLst/>
          </a:prstGeom>
        </p:spPr>
      </p:pic>
    </p:spTree>
    <p:extLst>
      <p:ext uri="{BB962C8B-B14F-4D97-AF65-F5344CB8AC3E}">
        <p14:creationId xmlns:p14="http://schemas.microsoft.com/office/powerpoint/2010/main" val="250579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B79-82E4-473D-ACA9-51FD8B28B1F7}"/>
              </a:ext>
            </a:extLst>
          </p:cNvPr>
          <p:cNvSpPr>
            <a:spLocks noGrp="1"/>
          </p:cNvSpPr>
          <p:nvPr>
            <p:ph type="title"/>
          </p:nvPr>
        </p:nvSpPr>
        <p:spPr/>
        <p:txBody>
          <a:bodyPr/>
          <a:lstStyle/>
          <a:p>
            <a:r>
              <a:rPr lang="en-US" dirty="0"/>
              <a:t>Schedule of Findings</a:t>
            </a:r>
          </a:p>
        </p:txBody>
      </p:sp>
      <p:sp>
        <p:nvSpPr>
          <p:cNvPr id="3" name="Content Placeholder 2">
            <a:extLst>
              <a:ext uri="{FF2B5EF4-FFF2-40B4-BE49-F238E27FC236}">
                <a16:creationId xmlns:a16="http://schemas.microsoft.com/office/drawing/2014/main" id="{32BCD758-5B79-4B3B-AAE8-A8042D229632}"/>
              </a:ext>
            </a:extLst>
          </p:cNvPr>
          <p:cNvSpPr>
            <a:spLocks noGrp="1"/>
          </p:cNvSpPr>
          <p:nvPr>
            <p:ph idx="1"/>
          </p:nvPr>
        </p:nvSpPr>
        <p:spPr/>
        <p:txBody>
          <a:bodyPr/>
          <a:lstStyle/>
          <a:p>
            <a:r>
              <a:rPr lang="en-US" dirty="0"/>
              <a:t>For each finding listed in the earlier mentioned reports, the details of the finding will be shown in this section</a:t>
            </a:r>
          </a:p>
          <a:p>
            <a:pPr lvl="1"/>
            <a:r>
              <a:rPr lang="en-US" dirty="0"/>
              <a:t>Will list things such as criteria, condition, cause, effect, auditor’s recommendation, and views of responsible officials/corrective action</a:t>
            </a:r>
          </a:p>
          <a:p>
            <a:pPr lvl="1"/>
            <a:r>
              <a:rPr lang="en-US" dirty="0"/>
              <a:t>Views of responsible officials/corrective action plan is written by the school district and addresses the finding reported and how it will be fixed</a:t>
            </a:r>
          </a:p>
          <a:p>
            <a:r>
              <a:rPr lang="en-US" dirty="0"/>
              <a:t>Advice for responding to findings</a:t>
            </a:r>
          </a:p>
          <a:p>
            <a:pPr lvl="1"/>
            <a:endParaRPr lang="en-US" dirty="0"/>
          </a:p>
          <a:p>
            <a:pPr lvl="1"/>
            <a:endParaRPr lang="en-US" dirty="0"/>
          </a:p>
        </p:txBody>
      </p:sp>
      <p:pic>
        <p:nvPicPr>
          <p:cNvPr id="4" name="Recorded Sound">
            <a:hlinkClick r:id="" action="ppaction://media"/>
            <a:extLst>
              <a:ext uri="{FF2B5EF4-FFF2-40B4-BE49-F238E27FC236}">
                <a16:creationId xmlns:a16="http://schemas.microsoft.com/office/drawing/2014/main" id="{7133D16F-AF22-4D6C-BF66-63F6999B8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1" y="5467627"/>
            <a:ext cx="609600" cy="609600"/>
          </a:xfrm>
          <a:prstGeom prst="rect">
            <a:avLst/>
          </a:prstGeom>
        </p:spPr>
      </p:pic>
    </p:spTree>
    <p:extLst>
      <p:ext uri="{BB962C8B-B14F-4D97-AF65-F5344CB8AC3E}">
        <p14:creationId xmlns:p14="http://schemas.microsoft.com/office/powerpoint/2010/main" val="14109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79A8-7AD2-4231-AAA4-916088854064}"/>
              </a:ext>
            </a:extLst>
          </p:cNvPr>
          <p:cNvSpPr>
            <a:spLocks noGrp="1"/>
          </p:cNvSpPr>
          <p:nvPr>
            <p:ph type="title"/>
          </p:nvPr>
        </p:nvSpPr>
        <p:spPr/>
        <p:txBody>
          <a:bodyPr/>
          <a:lstStyle/>
          <a:p>
            <a:r>
              <a:rPr lang="en-US" dirty="0"/>
              <a:t>Common Internal Control Audit Findings</a:t>
            </a:r>
          </a:p>
        </p:txBody>
      </p:sp>
      <p:sp>
        <p:nvSpPr>
          <p:cNvPr id="3" name="Content Placeholder 2">
            <a:extLst>
              <a:ext uri="{FF2B5EF4-FFF2-40B4-BE49-F238E27FC236}">
                <a16:creationId xmlns:a16="http://schemas.microsoft.com/office/drawing/2014/main" id="{DE806A72-2F09-4489-A8A7-7967D693AD3D}"/>
              </a:ext>
            </a:extLst>
          </p:cNvPr>
          <p:cNvSpPr>
            <a:spLocks noGrp="1"/>
          </p:cNvSpPr>
          <p:nvPr>
            <p:ph idx="1"/>
          </p:nvPr>
        </p:nvSpPr>
        <p:spPr/>
        <p:txBody>
          <a:bodyPr/>
          <a:lstStyle/>
          <a:p>
            <a:r>
              <a:rPr lang="en-US" dirty="0"/>
              <a:t>Auditor Preparation of Financial Statements</a:t>
            </a:r>
          </a:p>
          <a:p>
            <a:r>
              <a:rPr lang="en-US" dirty="0"/>
              <a:t>Material Auditor Proposed Journal Entries</a:t>
            </a:r>
          </a:p>
          <a:p>
            <a:r>
              <a:rPr lang="en-US" dirty="0"/>
              <a:t>Segregation of Duties</a:t>
            </a:r>
          </a:p>
        </p:txBody>
      </p:sp>
      <p:pic>
        <p:nvPicPr>
          <p:cNvPr id="4" name="Recorded Sound">
            <a:hlinkClick r:id="" action="ppaction://media"/>
            <a:extLst>
              <a:ext uri="{FF2B5EF4-FFF2-40B4-BE49-F238E27FC236}">
                <a16:creationId xmlns:a16="http://schemas.microsoft.com/office/drawing/2014/main" id="{1F8FD1D9-6AF6-4BB4-A0DA-1D9EAB3750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896" y="5537201"/>
            <a:ext cx="609600" cy="609600"/>
          </a:xfrm>
          <a:prstGeom prst="rect">
            <a:avLst/>
          </a:prstGeom>
        </p:spPr>
      </p:pic>
    </p:spTree>
    <p:extLst>
      <p:ext uri="{BB962C8B-B14F-4D97-AF65-F5344CB8AC3E}">
        <p14:creationId xmlns:p14="http://schemas.microsoft.com/office/powerpoint/2010/main" val="31316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E10E-1345-4ABA-AE5F-05583B163ABD}"/>
              </a:ext>
            </a:extLst>
          </p:cNvPr>
          <p:cNvSpPr>
            <a:spLocks noGrp="1"/>
          </p:cNvSpPr>
          <p:nvPr>
            <p:ph type="title"/>
          </p:nvPr>
        </p:nvSpPr>
        <p:spPr/>
        <p:txBody>
          <a:bodyPr/>
          <a:lstStyle/>
          <a:p>
            <a:r>
              <a:rPr lang="en-US" dirty="0"/>
              <a:t>What are internal controls?</a:t>
            </a:r>
          </a:p>
        </p:txBody>
      </p:sp>
      <p:sp>
        <p:nvSpPr>
          <p:cNvPr id="3" name="Content Placeholder 2">
            <a:extLst>
              <a:ext uri="{FF2B5EF4-FFF2-40B4-BE49-F238E27FC236}">
                <a16:creationId xmlns:a16="http://schemas.microsoft.com/office/drawing/2014/main" id="{DB2B10E6-66AF-4CBA-AE38-A39910FA18B0}"/>
              </a:ext>
            </a:extLst>
          </p:cNvPr>
          <p:cNvSpPr>
            <a:spLocks noGrp="1"/>
          </p:cNvSpPr>
          <p:nvPr>
            <p:ph idx="1"/>
          </p:nvPr>
        </p:nvSpPr>
        <p:spPr/>
        <p:txBody>
          <a:bodyPr>
            <a:normAutofit fontScale="92500" lnSpcReduction="20000"/>
          </a:bodyPr>
          <a:lstStyle/>
          <a:p>
            <a:r>
              <a:rPr lang="en-US" dirty="0"/>
              <a:t>Internal controls are the policies and procedures put in place to help ensure operational effectiveness and efficiency, reliable financial reporting, and compliance with laws and regulations.</a:t>
            </a:r>
          </a:p>
          <a:p>
            <a:r>
              <a:rPr lang="en-US" dirty="0"/>
              <a:t>Proper internal controls have checks and balances.  Ideally, the following items are separate with different individuals.  </a:t>
            </a:r>
          </a:p>
          <a:p>
            <a:pPr lvl="1"/>
            <a:r>
              <a:rPr lang="en-US" dirty="0"/>
              <a:t>Authorization/approval</a:t>
            </a:r>
          </a:p>
          <a:p>
            <a:pPr lvl="1"/>
            <a:r>
              <a:rPr lang="en-US" dirty="0"/>
              <a:t>Custody of assets</a:t>
            </a:r>
          </a:p>
          <a:p>
            <a:pPr lvl="1"/>
            <a:r>
              <a:rPr lang="en-US" dirty="0"/>
              <a:t>Recording transactions</a:t>
            </a:r>
          </a:p>
          <a:p>
            <a:pPr lvl="1"/>
            <a:r>
              <a:rPr lang="en-US" dirty="0"/>
              <a:t>Reconciliation</a:t>
            </a:r>
          </a:p>
          <a:p>
            <a:pPr lvl="1"/>
            <a:endParaRPr lang="en-US" dirty="0"/>
          </a:p>
        </p:txBody>
      </p:sp>
      <p:pic>
        <p:nvPicPr>
          <p:cNvPr id="4" name="Recorded Sound">
            <a:hlinkClick r:id="" action="ppaction://media"/>
            <a:extLst>
              <a:ext uri="{FF2B5EF4-FFF2-40B4-BE49-F238E27FC236}">
                <a16:creationId xmlns:a16="http://schemas.microsoft.com/office/drawing/2014/main" id="{EED47DA6-57BE-410B-84E8-041D9B8AFF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062" y="5537201"/>
            <a:ext cx="609600" cy="609600"/>
          </a:xfrm>
          <a:prstGeom prst="rect">
            <a:avLst/>
          </a:prstGeom>
        </p:spPr>
      </p:pic>
    </p:spTree>
    <p:extLst>
      <p:ext uri="{BB962C8B-B14F-4D97-AF65-F5344CB8AC3E}">
        <p14:creationId xmlns:p14="http://schemas.microsoft.com/office/powerpoint/2010/main" val="367964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3B9F-EF48-448E-9BC2-8ADB25B46C68}"/>
              </a:ext>
            </a:extLst>
          </p:cNvPr>
          <p:cNvSpPr>
            <a:spLocks noGrp="1"/>
          </p:cNvSpPr>
          <p:nvPr>
            <p:ph type="title"/>
          </p:nvPr>
        </p:nvSpPr>
        <p:spPr/>
        <p:txBody>
          <a:bodyPr>
            <a:normAutofit/>
          </a:bodyPr>
          <a:lstStyle/>
          <a:p>
            <a:r>
              <a:rPr lang="en-US" dirty="0"/>
              <a:t>Internal Controls – ND Schools</a:t>
            </a:r>
          </a:p>
        </p:txBody>
      </p:sp>
      <p:sp>
        <p:nvSpPr>
          <p:cNvPr id="3" name="Content Placeholder 2">
            <a:extLst>
              <a:ext uri="{FF2B5EF4-FFF2-40B4-BE49-F238E27FC236}">
                <a16:creationId xmlns:a16="http://schemas.microsoft.com/office/drawing/2014/main" id="{0106E02A-7AAE-4A53-9957-64D9A0839BAC}"/>
              </a:ext>
            </a:extLst>
          </p:cNvPr>
          <p:cNvSpPr>
            <a:spLocks noGrp="1"/>
          </p:cNvSpPr>
          <p:nvPr>
            <p:ph idx="1"/>
          </p:nvPr>
        </p:nvSpPr>
        <p:spPr/>
        <p:txBody>
          <a:bodyPr/>
          <a:lstStyle/>
          <a:p>
            <a:r>
              <a:rPr lang="en-US" dirty="0"/>
              <a:t>We don’t have enough staff to properly segregate duties – now what?</a:t>
            </a:r>
          </a:p>
          <a:p>
            <a:r>
              <a:rPr lang="en-US" dirty="0"/>
              <a:t>Compensating internal controls</a:t>
            </a:r>
          </a:p>
          <a:p>
            <a:pPr lvl="1"/>
            <a:r>
              <a:rPr lang="en-US" dirty="0"/>
              <a:t>Split items the best you can with the number of people</a:t>
            </a:r>
          </a:p>
          <a:p>
            <a:pPr lvl="1"/>
            <a:r>
              <a:rPr lang="en-US" dirty="0"/>
              <a:t>School board involvement</a:t>
            </a:r>
          </a:p>
        </p:txBody>
      </p:sp>
      <p:pic>
        <p:nvPicPr>
          <p:cNvPr id="4" name="Recorded Sound">
            <a:hlinkClick r:id="" action="ppaction://media"/>
            <a:extLst>
              <a:ext uri="{FF2B5EF4-FFF2-40B4-BE49-F238E27FC236}">
                <a16:creationId xmlns:a16="http://schemas.microsoft.com/office/drawing/2014/main" id="{67489B20-1666-46C0-AE30-C98B593654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2" y="5533888"/>
            <a:ext cx="609600" cy="609600"/>
          </a:xfrm>
          <a:prstGeom prst="rect">
            <a:avLst/>
          </a:prstGeom>
        </p:spPr>
      </p:pic>
    </p:spTree>
    <p:extLst>
      <p:ext uri="{BB962C8B-B14F-4D97-AF65-F5344CB8AC3E}">
        <p14:creationId xmlns:p14="http://schemas.microsoft.com/office/powerpoint/2010/main" val="1334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3385-AA9E-4C7F-8037-35710EB13229}"/>
              </a:ext>
            </a:extLst>
          </p:cNvPr>
          <p:cNvSpPr>
            <a:spLocks noGrp="1"/>
          </p:cNvSpPr>
          <p:nvPr>
            <p:ph type="title"/>
          </p:nvPr>
        </p:nvSpPr>
        <p:spPr/>
        <p:txBody>
          <a:bodyPr/>
          <a:lstStyle/>
          <a:p>
            <a:r>
              <a:rPr lang="en-US" dirty="0"/>
              <a:t>Other Internal Controls</a:t>
            </a:r>
          </a:p>
        </p:txBody>
      </p:sp>
      <p:sp>
        <p:nvSpPr>
          <p:cNvPr id="3" name="Content Placeholder 2">
            <a:extLst>
              <a:ext uri="{FF2B5EF4-FFF2-40B4-BE49-F238E27FC236}">
                <a16:creationId xmlns:a16="http://schemas.microsoft.com/office/drawing/2014/main" id="{C64B31DD-4E25-4C90-A45D-19FDA0CE64BE}"/>
              </a:ext>
            </a:extLst>
          </p:cNvPr>
          <p:cNvSpPr>
            <a:spLocks noGrp="1"/>
          </p:cNvSpPr>
          <p:nvPr>
            <p:ph idx="1"/>
          </p:nvPr>
        </p:nvSpPr>
        <p:spPr/>
        <p:txBody>
          <a:bodyPr/>
          <a:lstStyle/>
          <a:p>
            <a:r>
              <a:rPr lang="en-US" dirty="0"/>
              <a:t>Physical controls</a:t>
            </a:r>
          </a:p>
          <a:p>
            <a:r>
              <a:rPr lang="en-US" dirty="0"/>
              <a:t>IT controls</a:t>
            </a:r>
          </a:p>
          <a:p>
            <a:r>
              <a:rPr lang="en-US" dirty="0"/>
              <a:t>Defined accounting procedures</a:t>
            </a:r>
          </a:p>
          <a:p>
            <a:r>
              <a:rPr lang="en-US" dirty="0"/>
              <a:t>Work environment </a:t>
            </a:r>
          </a:p>
        </p:txBody>
      </p:sp>
      <p:pic>
        <p:nvPicPr>
          <p:cNvPr id="4" name="Recorded Sound">
            <a:hlinkClick r:id="" action="ppaction://media"/>
            <a:extLst>
              <a:ext uri="{FF2B5EF4-FFF2-40B4-BE49-F238E27FC236}">
                <a16:creationId xmlns:a16="http://schemas.microsoft.com/office/drawing/2014/main" id="{A615DA04-BC58-45CE-9858-73C5AC1A2D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391" y="5537201"/>
            <a:ext cx="609600" cy="609600"/>
          </a:xfrm>
          <a:prstGeom prst="rect">
            <a:avLst/>
          </a:prstGeom>
        </p:spPr>
      </p:pic>
    </p:spTree>
    <p:extLst>
      <p:ext uri="{BB962C8B-B14F-4D97-AF65-F5344CB8AC3E}">
        <p14:creationId xmlns:p14="http://schemas.microsoft.com/office/powerpoint/2010/main" val="39435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2FFAE-4553-4107-A002-288A7BB1769C}"/>
              </a:ext>
            </a:extLst>
          </p:cNvPr>
          <p:cNvSpPr>
            <a:spLocks noGrp="1"/>
          </p:cNvSpPr>
          <p:nvPr>
            <p:ph type="title"/>
          </p:nvPr>
        </p:nvSpPr>
        <p:spPr/>
        <p:txBody>
          <a:bodyPr/>
          <a:lstStyle/>
          <a:p>
            <a:r>
              <a:rPr lang="en-US" dirty="0"/>
              <a:t>Preventative vs Detective </a:t>
            </a:r>
          </a:p>
        </p:txBody>
      </p:sp>
      <p:sp>
        <p:nvSpPr>
          <p:cNvPr id="3" name="Content Placeholder 2">
            <a:extLst>
              <a:ext uri="{FF2B5EF4-FFF2-40B4-BE49-F238E27FC236}">
                <a16:creationId xmlns:a16="http://schemas.microsoft.com/office/drawing/2014/main" id="{9B3A6747-7136-412E-83A9-0F75624AD2C9}"/>
              </a:ext>
            </a:extLst>
          </p:cNvPr>
          <p:cNvSpPr>
            <a:spLocks noGrp="1"/>
          </p:cNvSpPr>
          <p:nvPr>
            <p:ph idx="1"/>
          </p:nvPr>
        </p:nvSpPr>
        <p:spPr/>
        <p:txBody>
          <a:bodyPr/>
          <a:lstStyle/>
          <a:p>
            <a:r>
              <a:rPr lang="en-US" dirty="0"/>
              <a:t>There are two types of internal control, both of which are important</a:t>
            </a:r>
          </a:p>
          <a:p>
            <a:r>
              <a:rPr lang="en-US" dirty="0"/>
              <a:t>Preventative</a:t>
            </a:r>
          </a:p>
          <a:p>
            <a:pPr lvl="1"/>
            <a:r>
              <a:rPr lang="en-US" dirty="0"/>
              <a:t>Prevents an error or fraud from happening in the first place</a:t>
            </a:r>
          </a:p>
          <a:p>
            <a:r>
              <a:rPr lang="en-US" dirty="0"/>
              <a:t>Detective</a:t>
            </a:r>
          </a:p>
          <a:p>
            <a:pPr lvl="1"/>
            <a:r>
              <a:rPr lang="en-US" dirty="0"/>
              <a:t>Catches an error or fraud after it has occurred</a:t>
            </a:r>
          </a:p>
        </p:txBody>
      </p:sp>
      <p:pic>
        <p:nvPicPr>
          <p:cNvPr id="4" name="Recorded Sound">
            <a:hlinkClick r:id="" action="ppaction://media"/>
            <a:extLst>
              <a:ext uri="{FF2B5EF4-FFF2-40B4-BE49-F238E27FC236}">
                <a16:creationId xmlns:a16="http://schemas.microsoft.com/office/drawing/2014/main" id="{3B60AB32-F28C-4811-9C57-395B69C75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3" y="5537201"/>
            <a:ext cx="609600" cy="609600"/>
          </a:xfrm>
          <a:prstGeom prst="rect">
            <a:avLst/>
          </a:prstGeom>
        </p:spPr>
      </p:pic>
    </p:spTree>
    <p:extLst>
      <p:ext uri="{BB962C8B-B14F-4D97-AF65-F5344CB8AC3E}">
        <p14:creationId xmlns:p14="http://schemas.microsoft.com/office/powerpoint/2010/main" val="31646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1353</TotalTime>
  <Words>647</Words>
  <Application>Microsoft Office PowerPoint</Application>
  <PresentationFormat>Widescreen</PresentationFormat>
  <Paragraphs>63</Paragraphs>
  <Slides>14</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Garamond</vt:lpstr>
      <vt:lpstr>Organic</vt:lpstr>
      <vt:lpstr>Internal Controls</vt:lpstr>
      <vt:lpstr>Independent Auditor’s Report on Internal Control over Financial Reporting and on Compliance – Government Auditing Standards</vt:lpstr>
      <vt:lpstr>Independent Auditor’s Report on Compliance for Each Major Program and Internal Control over Compliance – Uniform Guidance</vt:lpstr>
      <vt:lpstr>Schedule of Findings</vt:lpstr>
      <vt:lpstr>Common Internal Control Audit Findings</vt:lpstr>
      <vt:lpstr>What are internal controls?</vt:lpstr>
      <vt:lpstr>Internal Controls – ND Schools</vt:lpstr>
      <vt:lpstr>Other Internal Controls</vt:lpstr>
      <vt:lpstr>Preventative vs Detective </vt:lpstr>
      <vt:lpstr>Areas for Internal Controls</vt:lpstr>
      <vt:lpstr>Documenting Internal Controls</vt:lpstr>
      <vt:lpstr>Assignment</vt:lpstr>
      <vt:lpstr>Assignment (continued)</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Preparation and Internal Controls</dc:title>
  <dc:creator>Will Swanson</dc:creator>
  <cp:lastModifiedBy>Will Swanson</cp:lastModifiedBy>
  <cp:revision>61</cp:revision>
  <dcterms:created xsi:type="dcterms:W3CDTF">2020-04-11T23:26:35Z</dcterms:created>
  <dcterms:modified xsi:type="dcterms:W3CDTF">2024-02-19T23:55:42Z</dcterms:modified>
</cp:coreProperties>
</file>