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sldIdLst>
    <p:sldId id="269" r:id="rId2"/>
    <p:sldId id="275" r:id="rId3"/>
    <p:sldId id="276" r:id="rId4"/>
    <p:sldId id="277" r:id="rId5"/>
    <p:sldId id="278" r:id="rId6"/>
    <p:sldId id="279" r:id="rId7"/>
    <p:sldId id="280" r:id="rId8"/>
    <p:sldId id="281" r:id="rId9"/>
    <p:sldId id="282" r:id="rId10"/>
    <p:sldId id="283" r:id="rId11"/>
    <p:sldId id="285" r:id="rId12"/>
    <p:sldId id="286" r:id="rId13"/>
    <p:sldId id="287" r:id="rId14"/>
    <p:sldId id="284" r:id="rId15"/>
    <p:sldId id="288" r:id="rId16"/>
    <p:sldId id="289" r:id="rId17"/>
    <p:sldId id="270" r:id="rId18"/>
    <p:sldId id="271" r:id="rId19"/>
    <p:sldId id="290" r:id="rId20"/>
    <p:sldId id="274" r:id="rId21"/>
  </p:sldIdLst>
  <p:sldSz cx="12192000" cy="6858000"/>
  <p:notesSz cx="6858000" cy="9144000"/>
  <p:embeddedFontLst>
    <p:embeddedFont>
      <p:font typeface="Garamond" panose="02020404030301010803" pitchFamily="18" charset="0"/>
      <p:regular r:id="rId22"/>
      <p:bold r:id="rId23"/>
      <p: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DC266E1-3DAB-4214-A18D-0CA46C20240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10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407383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72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36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663920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329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949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273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84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62573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22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79117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A491AB-3F66-43BC-9CAE-15B9E78D9E9B}"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266E1-3DAB-4214-A18D-0CA46C20240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43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A491AB-3F66-43BC-9CAE-15B9E78D9E9B}"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180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491AB-3F66-43BC-9CAE-15B9E78D9E9B}"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164939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47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2430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A491AB-3F66-43BC-9CAE-15B9E78D9E9B}" type="datetimeFigureOut">
              <a:rPr lang="en-US" smtClean="0"/>
              <a:t>2/19/2024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DC266E1-3DAB-4214-A18D-0CA46C202400}" type="slidenum">
              <a:rPr lang="en-US" smtClean="0"/>
              <a:t>‹#›</a:t>
            </a:fld>
            <a:endParaRPr lang="en-US"/>
          </a:p>
        </p:txBody>
      </p:sp>
    </p:spTree>
    <p:extLst>
      <p:ext uri="{BB962C8B-B14F-4D97-AF65-F5344CB8AC3E}">
        <p14:creationId xmlns:p14="http://schemas.microsoft.com/office/powerpoint/2010/main" val="11683424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hyperlink" Target="https://www.bismarckschools.org/cms/lib/ND02203833/Centricity/Domain/211/Audited%20Financial%20Statement%20-%20FY22.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CC8E-E5B0-4DF4-9FB9-14A425BD0927}"/>
              </a:ext>
            </a:extLst>
          </p:cNvPr>
          <p:cNvSpPr>
            <a:spLocks noGrp="1"/>
          </p:cNvSpPr>
          <p:nvPr>
            <p:ph type="ctrTitle"/>
          </p:nvPr>
        </p:nvSpPr>
        <p:spPr/>
        <p:txBody>
          <a:bodyPr/>
          <a:lstStyle/>
          <a:p>
            <a:r>
              <a:rPr lang="en-US" dirty="0"/>
              <a:t>Evaluating Audit Results</a:t>
            </a:r>
          </a:p>
        </p:txBody>
      </p:sp>
      <p:sp>
        <p:nvSpPr>
          <p:cNvPr id="3" name="Subtitle 2">
            <a:extLst>
              <a:ext uri="{FF2B5EF4-FFF2-40B4-BE49-F238E27FC236}">
                <a16:creationId xmlns:a16="http://schemas.microsoft.com/office/drawing/2014/main" id="{6D91CDEB-1129-4364-BE13-9C003B235145}"/>
              </a:ext>
            </a:extLst>
          </p:cNvPr>
          <p:cNvSpPr>
            <a:spLocks noGrp="1"/>
          </p:cNvSpPr>
          <p:nvPr>
            <p:ph type="subTitle" idx="1"/>
          </p:nvPr>
        </p:nvSpPr>
        <p:spPr/>
        <p:txBody>
          <a:bodyPr/>
          <a:lstStyle/>
          <a:p>
            <a:r>
              <a:rPr lang="en-US" dirty="0"/>
              <a:t>Lesson 2</a:t>
            </a:r>
          </a:p>
        </p:txBody>
      </p:sp>
      <p:pic>
        <p:nvPicPr>
          <p:cNvPr id="4" name="Recorded Sound">
            <a:hlinkClick r:id="" action="ppaction://media"/>
            <a:extLst>
              <a:ext uri="{FF2B5EF4-FFF2-40B4-BE49-F238E27FC236}">
                <a16:creationId xmlns:a16="http://schemas.microsoft.com/office/drawing/2014/main" id="{6E189D4D-781D-4C92-9370-B82312CDCC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5775" y="5986670"/>
            <a:ext cx="609600" cy="609600"/>
          </a:xfrm>
          <a:prstGeom prst="rect">
            <a:avLst/>
          </a:prstGeom>
        </p:spPr>
      </p:pic>
    </p:spTree>
    <p:extLst>
      <p:ext uri="{BB962C8B-B14F-4D97-AF65-F5344CB8AC3E}">
        <p14:creationId xmlns:p14="http://schemas.microsoft.com/office/powerpoint/2010/main" val="416504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7084-446C-468D-9B46-3CE848ABDB8A}"/>
              </a:ext>
            </a:extLst>
          </p:cNvPr>
          <p:cNvSpPr>
            <a:spLocks noGrp="1"/>
          </p:cNvSpPr>
          <p:nvPr>
            <p:ph type="title"/>
          </p:nvPr>
        </p:nvSpPr>
        <p:spPr/>
        <p:txBody>
          <a:bodyPr/>
          <a:lstStyle/>
          <a:p>
            <a:r>
              <a:rPr lang="en-US" dirty="0"/>
              <a:t>Financial Statements</a:t>
            </a:r>
          </a:p>
        </p:txBody>
      </p:sp>
      <p:sp>
        <p:nvSpPr>
          <p:cNvPr id="3" name="Content Placeholder 2">
            <a:extLst>
              <a:ext uri="{FF2B5EF4-FFF2-40B4-BE49-F238E27FC236}">
                <a16:creationId xmlns:a16="http://schemas.microsoft.com/office/drawing/2014/main" id="{AD7C7F96-7959-446C-9CEF-B0CCE9687596}"/>
              </a:ext>
            </a:extLst>
          </p:cNvPr>
          <p:cNvSpPr>
            <a:spLocks noGrp="1"/>
          </p:cNvSpPr>
          <p:nvPr>
            <p:ph idx="1"/>
          </p:nvPr>
        </p:nvSpPr>
        <p:spPr/>
        <p:txBody>
          <a:bodyPr>
            <a:normAutofit fontScale="85000" lnSpcReduction="20000"/>
          </a:bodyPr>
          <a:lstStyle/>
          <a:p>
            <a:r>
              <a:rPr lang="en-US" dirty="0"/>
              <a:t>Fund level financial statements</a:t>
            </a:r>
          </a:p>
          <a:p>
            <a:pPr lvl="1"/>
            <a:r>
              <a:rPr lang="en-US" dirty="0"/>
              <a:t>Balance Sheet – Governmental Funds</a:t>
            </a:r>
          </a:p>
          <a:p>
            <a:pPr lvl="1"/>
            <a:r>
              <a:rPr lang="en-US" dirty="0"/>
              <a:t>Statement of Revenues, Expenses, and Changes in Fund Balance</a:t>
            </a:r>
          </a:p>
          <a:p>
            <a:r>
              <a:rPr lang="en-US" dirty="0"/>
              <a:t>Government wide financial statements</a:t>
            </a:r>
          </a:p>
          <a:p>
            <a:pPr lvl="1"/>
            <a:r>
              <a:rPr lang="en-US" dirty="0"/>
              <a:t>Statement of Net Position</a:t>
            </a:r>
          </a:p>
          <a:p>
            <a:pPr lvl="1"/>
            <a:r>
              <a:rPr lang="en-US" dirty="0"/>
              <a:t>Statement of Activities</a:t>
            </a:r>
          </a:p>
          <a:p>
            <a:r>
              <a:rPr lang="en-US" dirty="0"/>
              <a:t>Reconciliations between government wide and fund level financial statements</a:t>
            </a:r>
          </a:p>
          <a:p>
            <a:r>
              <a:rPr lang="en-US" dirty="0">
                <a:hlinkClick r:id="rId4"/>
              </a:rPr>
              <a:t>https://www.bismarckschools.org/cms/lib/ND02203833/Centricity/Domain/211/Audited%20Financial%20Statement%20-%20FY22.pdf</a:t>
            </a:r>
            <a:endParaRPr lang="en-US" dirty="0"/>
          </a:p>
          <a:p>
            <a:endParaRPr lang="en-US" dirty="0"/>
          </a:p>
        </p:txBody>
      </p:sp>
      <p:pic>
        <p:nvPicPr>
          <p:cNvPr id="6" name="Recorded Sound">
            <a:hlinkClick r:id="" action="ppaction://media"/>
            <a:extLst>
              <a:ext uri="{FF2B5EF4-FFF2-40B4-BE49-F238E27FC236}">
                <a16:creationId xmlns:a16="http://schemas.microsoft.com/office/drawing/2014/main" id="{F1198DA2-E984-414F-BE56-B4E2AB5ED7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195" y="5537201"/>
            <a:ext cx="609600" cy="609600"/>
          </a:xfrm>
          <a:prstGeom prst="rect">
            <a:avLst/>
          </a:prstGeom>
        </p:spPr>
      </p:pic>
    </p:spTree>
    <p:extLst>
      <p:ext uri="{BB962C8B-B14F-4D97-AF65-F5344CB8AC3E}">
        <p14:creationId xmlns:p14="http://schemas.microsoft.com/office/powerpoint/2010/main" val="46062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3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1BFC-7113-4DE4-89BF-E9F249FDE1D5}"/>
              </a:ext>
            </a:extLst>
          </p:cNvPr>
          <p:cNvSpPr>
            <a:spLocks noGrp="1"/>
          </p:cNvSpPr>
          <p:nvPr>
            <p:ph type="title"/>
          </p:nvPr>
        </p:nvSpPr>
        <p:spPr/>
        <p:txBody>
          <a:bodyPr/>
          <a:lstStyle/>
          <a:p>
            <a:r>
              <a:rPr lang="en-US" dirty="0"/>
              <a:t>Statement of Net Position / Balance Sheet</a:t>
            </a:r>
          </a:p>
        </p:txBody>
      </p:sp>
      <p:sp>
        <p:nvSpPr>
          <p:cNvPr id="3" name="Content Placeholder 2">
            <a:extLst>
              <a:ext uri="{FF2B5EF4-FFF2-40B4-BE49-F238E27FC236}">
                <a16:creationId xmlns:a16="http://schemas.microsoft.com/office/drawing/2014/main" id="{DF19F999-831A-4A5C-A250-47170BBBD4E2}"/>
              </a:ext>
            </a:extLst>
          </p:cNvPr>
          <p:cNvSpPr>
            <a:spLocks noGrp="1"/>
          </p:cNvSpPr>
          <p:nvPr>
            <p:ph idx="1"/>
          </p:nvPr>
        </p:nvSpPr>
        <p:spPr/>
        <p:txBody>
          <a:bodyPr>
            <a:normAutofit lnSpcReduction="10000"/>
          </a:bodyPr>
          <a:lstStyle/>
          <a:p>
            <a:r>
              <a:rPr lang="en-US" dirty="0"/>
              <a:t>Measures items for the school as of a certain date in time (6/30)</a:t>
            </a:r>
          </a:p>
          <a:p>
            <a:r>
              <a:rPr lang="en-US" dirty="0"/>
              <a:t>Components of statements</a:t>
            </a:r>
          </a:p>
          <a:p>
            <a:pPr lvl="1"/>
            <a:r>
              <a:rPr lang="en-US" dirty="0"/>
              <a:t>Assets / Deferred Outflows of Resources</a:t>
            </a:r>
          </a:p>
          <a:p>
            <a:pPr lvl="1"/>
            <a:r>
              <a:rPr lang="en-US" dirty="0"/>
              <a:t>Liabilities / Deferred Inflows of Resources</a:t>
            </a:r>
          </a:p>
          <a:p>
            <a:pPr lvl="1"/>
            <a:r>
              <a:rPr lang="en-US" dirty="0"/>
              <a:t>Net Position (GW) and Fund Balance (Fund)</a:t>
            </a:r>
          </a:p>
          <a:p>
            <a:r>
              <a:rPr lang="en-US" dirty="0"/>
              <a:t>Report differences</a:t>
            </a:r>
          </a:p>
          <a:p>
            <a:pPr lvl="1"/>
            <a:r>
              <a:rPr lang="en-US" dirty="0"/>
              <a:t>Statement of Net Position (entity as a whole) vs Balance Sheet (by fund)</a:t>
            </a:r>
          </a:p>
          <a:p>
            <a:pPr lvl="1"/>
            <a:endParaRPr lang="en-US" dirty="0"/>
          </a:p>
        </p:txBody>
      </p:sp>
      <p:pic>
        <p:nvPicPr>
          <p:cNvPr id="8" name="Recorded Sound">
            <a:hlinkClick r:id="" action="ppaction://media"/>
            <a:extLst>
              <a:ext uri="{FF2B5EF4-FFF2-40B4-BE49-F238E27FC236}">
                <a16:creationId xmlns:a16="http://schemas.microsoft.com/office/drawing/2014/main" id="{B99525C3-A632-44EF-B314-14F827DFC5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810" y="5537201"/>
            <a:ext cx="609600" cy="609600"/>
          </a:xfrm>
          <a:prstGeom prst="rect">
            <a:avLst/>
          </a:prstGeom>
        </p:spPr>
      </p:pic>
    </p:spTree>
    <p:extLst>
      <p:ext uri="{BB962C8B-B14F-4D97-AF65-F5344CB8AC3E}">
        <p14:creationId xmlns:p14="http://schemas.microsoft.com/office/powerpoint/2010/main" val="123849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822B1-7B58-4427-9E60-981F29A262BC}"/>
              </a:ext>
            </a:extLst>
          </p:cNvPr>
          <p:cNvSpPr>
            <a:spLocks noGrp="1"/>
          </p:cNvSpPr>
          <p:nvPr>
            <p:ph type="title"/>
          </p:nvPr>
        </p:nvSpPr>
        <p:spPr/>
        <p:txBody>
          <a:bodyPr>
            <a:normAutofit/>
          </a:bodyPr>
          <a:lstStyle/>
          <a:p>
            <a:r>
              <a:rPr lang="en-US" sz="3600" dirty="0"/>
              <a:t>Statement of Activities / Statement of Revenues, Expenses, and Changes in Fund Balance </a:t>
            </a:r>
          </a:p>
        </p:txBody>
      </p:sp>
      <p:sp>
        <p:nvSpPr>
          <p:cNvPr id="3" name="Content Placeholder 2">
            <a:extLst>
              <a:ext uri="{FF2B5EF4-FFF2-40B4-BE49-F238E27FC236}">
                <a16:creationId xmlns:a16="http://schemas.microsoft.com/office/drawing/2014/main" id="{91F6A4D1-8272-44FD-88B7-D2F8B6B53A12}"/>
              </a:ext>
            </a:extLst>
          </p:cNvPr>
          <p:cNvSpPr>
            <a:spLocks noGrp="1"/>
          </p:cNvSpPr>
          <p:nvPr>
            <p:ph idx="1"/>
          </p:nvPr>
        </p:nvSpPr>
        <p:spPr/>
        <p:txBody>
          <a:bodyPr>
            <a:normAutofit/>
          </a:bodyPr>
          <a:lstStyle/>
          <a:p>
            <a:r>
              <a:rPr lang="en-US" dirty="0"/>
              <a:t>Statement of Activities</a:t>
            </a:r>
          </a:p>
          <a:p>
            <a:pPr lvl="1"/>
            <a:r>
              <a:rPr lang="en-US" dirty="0"/>
              <a:t>Covers revenue and expenses for the entity as a whole for the year in one combined statement</a:t>
            </a:r>
          </a:p>
          <a:p>
            <a:pPr lvl="1"/>
            <a:r>
              <a:rPr lang="en-US" dirty="0"/>
              <a:t>Expenses and revenues are grouped by function </a:t>
            </a:r>
          </a:p>
          <a:p>
            <a:pPr lvl="2"/>
            <a:r>
              <a:rPr lang="en-US" dirty="0"/>
              <a:t>E.g. regular instruction, special education, school food services, transportation</a:t>
            </a:r>
          </a:p>
          <a:p>
            <a:pPr lvl="1"/>
            <a:r>
              <a:rPr lang="en-US" dirty="0"/>
              <a:t>General revenues are added to the net income from each function to get a net income or loss</a:t>
            </a:r>
          </a:p>
          <a:p>
            <a:pPr lvl="2"/>
            <a:r>
              <a:rPr lang="en-US" dirty="0"/>
              <a:t>E.g. state aid, property tax revenue, interest income</a:t>
            </a:r>
          </a:p>
        </p:txBody>
      </p:sp>
      <p:pic>
        <p:nvPicPr>
          <p:cNvPr id="5" name="Recorded Sound">
            <a:hlinkClick r:id="" action="ppaction://media"/>
            <a:extLst>
              <a:ext uri="{FF2B5EF4-FFF2-40B4-BE49-F238E27FC236}">
                <a16:creationId xmlns:a16="http://schemas.microsoft.com/office/drawing/2014/main" id="{5EE1DC32-865A-494C-8F19-B730DD7210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298" y="5513874"/>
            <a:ext cx="609600" cy="609600"/>
          </a:xfrm>
          <a:prstGeom prst="rect">
            <a:avLst/>
          </a:prstGeom>
        </p:spPr>
      </p:pic>
    </p:spTree>
    <p:extLst>
      <p:ext uri="{BB962C8B-B14F-4D97-AF65-F5344CB8AC3E}">
        <p14:creationId xmlns:p14="http://schemas.microsoft.com/office/powerpoint/2010/main" val="27188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8F98-AE9B-450D-A78F-C9526BA89800}"/>
              </a:ext>
            </a:extLst>
          </p:cNvPr>
          <p:cNvSpPr>
            <a:spLocks noGrp="1"/>
          </p:cNvSpPr>
          <p:nvPr>
            <p:ph type="title"/>
          </p:nvPr>
        </p:nvSpPr>
        <p:spPr/>
        <p:txBody>
          <a:bodyPr>
            <a:normAutofit/>
          </a:bodyPr>
          <a:lstStyle/>
          <a:p>
            <a:r>
              <a:rPr lang="en-US" sz="3600" dirty="0"/>
              <a:t>Statement of Activities / Statement of Revenues, Expenses, and Changes in Fund Balance </a:t>
            </a:r>
          </a:p>
        </p:txBody>
      </p:sp>
      <p:sp>
        <p:nvSpPr>
          <p:cNvPr id="3" name="Content Placeholder 2">
            <a:extLst>
              <a:ext uri="{FF2B5EF4-FFF2-40B4-BE49-F238E27FC236}">
                <a16:creationId xmlns:a16="http://schemas.microsoft.com/office/drawing/2014/main" id="{A115E165-B31D-40F3-83E9-6EF975C8591F}"/>
              </a:ext>
            </a:extLst>
          </p:cNvPr>
          <p:cNvSpPr>
            <a:spLocks noGrp="1"/>
          </p:cNvSpPr>
          <p:nvPr>
            <p:ph idx="1"/>
          </p:nvPr>
        </p:nvSpPr>
        <p:spPr/>
        <p:txBody>
          <a:bodyPr/>
          <a:lstStyle/>
          <a:p>
            <a:r>
              <a:rPr lang="en-US" dirty="0"/>
              <a:t>Statement of Revenues, Expenses, and Changes in Fund Balance </a:t>
            </a:r>
          </a:p>
          <a:p>
            <a:pPr lvl="1"/>
            <a:r>
              <a:rPr lang="en-US" dirty="0"/>
              <a:t>More traditional income statement covering the year, split by funds </a:t>
            </a:r>
          </a:p>
          <a:p>
            <a:pPr lvl="2"/>
            <a:r>
              <a:rPr lang="en-US" dirty="0"/>
              <a:t>Revenues</a:t>
            </a:r>
          </a:p>
          <a:p>
            <a:pPr lvl="2"/>
            <a:r>
              <a:rPr lang="en-US" dirty="0"/>
              <a:t>Expenses</a:t>
            </a:r>
          </a:p>
          <a:p>
            <a:pPr lvl="2"/>
            <a:r>
              <a:rPr lang="en-US" dirty="0"/>
              <a:t>Total other financing sources or uses</a:t>
            </a:r>
          </a:p>
          <a:p>
            <a:pPr lvl="1"/>
            <a:r>
              <a:rPr lang="en-US" dirty="0"/>
              <a:t>Expenses can be sorted by object (salaries, benefits, utilities, contracted services, etc.) or function as shown in the Statement of Activities</a:t>
            </a:r>
          </a:p>
        </p:txBody>
      </p:sp>
      <p:pic>
        <p:nvPicPr>
          <p:cNvPr id="4" name="Recorded Sound">
            <a:hlinkClick r:id="" action="ppaction://media"/>
            <a:extLst>
              <a:ext uri="{FF2B5EF4-FFF2-40B4-BE49-F238E27FC236}">
                <a16:creationId xmlns:a16="http://schemas.microsoft.com/office/drawing/2014/main" id="{EEC387F0-FBF9-49B6-B548-AC2C033C9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0" y="5416826"/>
            <a:ext cx="609600" cy="609600"/>
          </a:xfrm>
          <a:prstGeom prst="rect">
            <a:avLst/>
          </a:prstGeom>
        </p:spPr>
      </p:pic>
    </p:spTree>
    <p:extLst>
      <p:ext uri="{BB962C8B-B14F-4D97-AF65-F5344CB8AC3E}">
        <p14:creationId xmlns:p14="http://schemas.microsoft.com/office/powerpoint/2010/main" val="412274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84DB-8376-4AA6-B0D0-010D2BF2E3CF}"/>
              </a:ext>
            </a:extLst>
          </p:cNvPr>
          <p:cNvSpPr>
            <a:spLocks noGrp="1"/>
          </p:cNvSpPr>
          <p:nvPr>
            <p:ph type="title"/>
          </p:nvPr>
        </p:nvSpPr>
        <p:spPr/>
        <p:txBody>
          <a:bodyPr/>
          <a:lstStyle/>
          <a:p>
            <a:r>
              <a:rPr lang="en-US" dirty="0"/>
              <a:t>Financial Statements ?s</a:t>
            </a:r>
          </a:p>
        </p:txBody>
      </p:sp>
      <p:sp>
        <p:nvSpPr>
          <p:cNvPr id="3" name="Content Placeholder 2">
            <a:extLst>
              <a:ext uri="{FF2B5EF4-FFF2-40B4-BE49-F238E27FC236}">
                <a16:creationId xmlns:a16="http://schemas.microsoft.com/office/drawing/2014/main" id="{B3F52A2D-E027-4586-A49D-A0AEAF5A1EDA}"/>
              </a:ext>
            </a:extLst>
          </p:cNvPr>
          <p:cNvSpPr>
            <a:spLocks noGrp="1"/>
          </p:cNvSpPr>
          <p:nvPr>
            <p:ph idx="1"/>
          </p:nvPr>
        </p:nvSpPr>
        <p:spPr/>
        <p:txBody>
          <a:bodyPr/>
          <a:lstStyle/>
          <a:p>
            <a:r>
              <a:rPr lang="en-US" dirty="0"/>
              <a:t>Which statements should I be most concerned with?</a:t>
            </a:r>
          </a:p>
          <a:p>
            <a:r>
              <a:rPr lang="en-US" dirty="0"/>
              <a:t>How should I measure results for the financial year?</a:t>
            </a:r>
          </a:p>
          <a:p>
            <a:r>
              <a:rPr lang="en-US" dirty="0"/>
              <a:t>What is the best way for me to review if the financial statements were prepared correctly by the auditors?</a:t>
            </a:r>
          </a:p>
          <a:p>
            <a:endParaRPr lang="en-US" dirty="0"/>
          </a:p>
        </p:txBody>
      </p:sp>
      <p:pic>
        <p:nvPicPr>
          <p:cNvPr id="4" name="Recorded Sound">
            <a:hlinkClick r:id="" action="ppaction://media"/>
            <a:extLst>
              <a:ext uri="{FF2B5EF4-FFF2-40B4-BE49-F238E27FC236}">
                <a16:creationId xmlns:a16="http://schemas.microsoft.com/office/drawing/2014/main" id="{0256F327-9C0C-4E40-AFD2-0561BF13A3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39" y="5537201"/>
            <a:ext cx="609600" cy="609600"/>
          </a:xfrm>
          <a:prstGeom prst="rect">
            <a:avLst/>
          </a:prstGeom>
        </p:spPr>
      </p:pic>
    </p:spTree>
    <p:extLst>
      <p:ext uri="{BB962C8B-B14F-4D97-AF65-F5344CB8AC3E}">
        <p14:creationId xmlns:p14="http://schemas.microsoft.com/office/powerpoint/2010/main" val="20912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BB16-534C-4A3D-871A-630ED7D441A0}"/>
              </a:ext>
            </a:extLst>
          </p:cNvPr>
          <p:cNvSpPr>
            <a:spLocks noGrp="1"/>
          </p:cNvSpPr>
          <p:nvPr>
            <p:ph type="title"/>
          </p:nvPr>
        </p:nvSpPr>
        <p:spPr/>
        <p:txBody>
          <a:bodyPr/>
          <a:lstStyle/>
          <a:p>
            <a:r>
              <a:rPr lang="en-US" dirty="0"/>
              <a:t>Footnotes</a:t>
            </a:r>
          </a:p>
        </p:txBody>
      </p:sp>
      <p:sp>
        <p:nvSpPr>
          <p:cNvPr id="3" name="Content Placeholder 2">
            <a:extLst>
              <a:ext uri="{FF2B5EF4-FFF2-40B4-BE49-F238E27FC236}">
                <a16:creationId xmlns:a16="http://schemas.microsoft.com/office/drawing/2014/main" id="{10D1E699-DD20-439E-89F9-296D6751D089}"/>
              </a:ext>
            </a:extLst>
          </p:cNvPr>
          <p:cNvSpPr>
            <a:spLocks noGrp="1"/>
          </p:cNvSpPr>
          <p:nvPr>
            <p:ph idx="1"/>
          </p:nvPr>
        </p:nvSpPr>
        <p:spPr/>
        <p:txBody>
          <a:bodyPr/>
          <a:lstStyle/>
          <a:p>
            <a:r>
              <a:rPr lang="en-US" dirty="0"/>
              <a:t>This typically makes up the bulk of the audit report</a:t>
            </a:r>
          </a:p>
          <a:p>
            <a:r>
              <a:rPr lang="en-US" dirty="0"/>
              <a:t>The footnotes to the financial statements describe more information about the school, its accounting policies, further detail on amounts in the financial statements, and other required amounts disclosures required by accounting standards</a:t>
            </a:r>
          </a:p>
        </p:txBody>
      </p:sp>
      <p:pic>
        <p:nvPicPr>
          <p:cNvPr id="4" name="Recorded Sound">
            <a:hlinkClick r:id="" action="ppaction://media"/>
            <a:extLst>
              <a:ext uri="{FF2B5EF4-FFF2-40B4-BE49-F238E27FC236}">
                <a16:creationId xmlns:a16="http://schemas.microsoft.com/office/drawing/2014/main" id="{6B324E17-EFE3-4961-9867-D47439B73D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1" y="5537201"/>
            <a:ext cx="609600" cy="609600"/>
          </a:xfrm>
          <a:prstGeom prst="rect">
            <a:avLst/>
          </a:prstGeom>
        </p:spPr>
      </p:pic>
    </p:spTree>
    <p:extLst>
      <p:ext uri="{BB962C8B-B14F-4D97-AF65-F5344CB8AC3E}">
        <p14:creationId xmlns:p14="http://schemas.microsoft.com/office/powerpoint/2010/main" val="411832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7BD4-9E76-4886-9317-FDFD55FDF78E}"/>
              </a:ext>
            </a:extLst>
          </p:cNvPr>
          <p:cNvSpPr>
            <a:spLocks noGrp="1"/>
          </p:cNvSpPr>
          <p:nvPr>
            <p:ph type="title"/>
          </p:nvPr>
        </p:nvSpPr>
        <p:spPr/>
        <p:txBody>
          <a:bodyPr>
            <a:normAutofit fontScale="90000"/>
          </a:bodyPr>
          <a:lstStyle/>
          <a:p>
            <a:r>
              <a:rPr lang="en-US" dirty="0"/>
              <a:t>Required Supplementary Information / Supplementary Information</a:t>
            </a:r>
          </a:p>
        </p:txBody>
      </p:sp>
      <p:sp>
        <p:nvSpPr>
          <p:cNvPr id="3" name="Content Placeholder 2">
            <a:extLst>
              <a:ext uri="{FF2B5EF4-FFF2-40B4-BE49-F238E27FC236}">
                <a16:creationId xmlns:a16="http://schemas.microsoft.com/office/drawing/2014/main" id="{3956CA14-75BE-4867-AE3D-EB452AFCD850}"/>
              </a:ext>
            </a:extLst>
          </p:cNvPr>
          <p:cNvSpPr>
            <a:spLocks noGrp="1"/>
          </p:cNvSpPr>
          <p:nvPr>
            <p:ph idx="1"/>
          </p:nvPr>
        </p:nvSpPr>
        <p:spPr/>
        <p:txBody>
          <a:bodyPr/>
          <a:lstStyle/>
          <a:p>
            <a:r>
              <a:rPr lang="en-US" dirty="0"/>
              <a:t>Common RSI</a:t>
            </a:r>
          </a:p>
          <a:p>
            <a:pPr lvl="1"/>
            <a:r>
              <a:rPr lang="en-US" dirty="0"/>
              <a:t>MD&amp;A, Budget to Actual, Net Pension/OPEB Liability Schedules</a:t>
            </a:r>
          </a:p>
          <a:p>
            <a:r>
              <a:rPr lang="en-US" dirty="0"/>
              <a:t>Common SI</a:t>
            </a:r>
          </a:p>
          <a:p>
            <a:pPr lvl="1"/>
            <a:r>
              <a:rPr lang="en-US" dirty="0"/>
              <a:t>SEFA, combining fund level statements</a:t>
            </a:r>
          </a:p>
        </p:txBody>
      </p:sp>
      <p:pic>
        <p:nvPicPr>
          <p:cNvPr id="4" name="Recorded Sound">
            <a:hlinkClick r:id="" action="ppaction://media"/>
            <a:extLst>
              <a:ext uri="{FF2B5EF4-FFF2-40B4-BE49-F238E27FC236}">
                <a16:creationId xmlns:a16="http://schemas.microsoft.com/office/drawing/2014/main" id="{02B46478-10E7-4CB9-B519-4348FC6F43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382" y="5537201"/>
            <a:ext cx="609600" cy="609600"/>
          </a:xfrm>
          <a:prstGeom prst="rect">
            <a:avLst/>
          </a:prstGeom>
        </p:spPr>
      </p:pic>
    </p:spTree>
    <p:extLst>
      <p:ext uri="{BB962C8B-B14F-4D97-AF65-F5344CB8AC3E}">
        <p14:creationId xmlns:p14="http://schemas.microsoft.com/office/powerpoint/2010/main" val="10943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AB16-47D5-4F60-BF97-FF1774434890}"/>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302642FA-920A-48FC-906C-444BA47DE54E}"/>
              </a:ext>
            </a:extLst>
          </p:cNvPr>
          <p:cNvSpPr>
            <a:spLocks noGrp="1"/>
          </p:cNvSpPr>
          <p:nvPr>
            <p:ph idx="1"/>
          </p:nvPr>
        </p:nvSpPr>
        <p:spPr/>
        <p:txBody>
          <a:bodyPr/>
          <a:lstStyle/>
          <a:p>
            <a:r>
              <a:rPr lang="en-US" dirty="0"/>
              <a:t>Question 1: Please provide a quick description of each of the following audit documents you may receive at the end of the audit: management representation letter, management letter, and letter to the school board.  (10 points)</a:t>
            </a:r>
          </a:p>
        </p:txBody>
      </p:sp>
      <p:pic>
        <p:nvPicPr>
          <p:cNvPr id="4" name="Recorded Sound">
            <a:hlinkClick r:id="" action="ppaction://media"/>
            <a:extLst>
              <a:ext uri="{FF2B5EF4-FFF2-40B4-BE49-F238E27FC236}">
                <a16:creationId xmlns:a16="http://schemas.microsoft.com/office/drawing/2014/main" id="{63960494-9B5B-421B-882D-39D221073D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878" y="5416826"/>
            <a:ext cx="609600" cy="609600"/>
          </a:xfrm>
          <a:prstGeom prst="rect">
            <a:avLst/>
          </a:prstGeom>
        </p:spPr>
      </p:pic>
    </p:spTree>
    <p:extLst>
      <p:ext uri="{BB962C8B-B14F-4D97-AF65-F5344CB8AC3E}">
        <p14:creationId xmlns:p14="http://schemas.microsoft.com/office/powerpoint/2010/main" val="362018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5CB2-995D-4727-9B8C-861929BF349C}"/>
              </a:ext>
            </a:extLst>
          </p:cNvPr>
          <p:cNvSpPr>
            <a:spLocks noGrp="1"/>
          </p:cNvSpPr>
          <p:nvPr>
            <p:ph type="title"/>
          </p:nvPr>
        </p:nvSpPr>
        <p:spPr/>
        <p:txBody>
          <a:bodyPr/>
          <a:lstStyle/>
          <a:p>
            <a:r>
              <a:rPr lang="en-US" dirty="0"/>
              <a:t>Assignment (continued)</a:t>
            </a:r>
          </a:p>
        </p:txBody>
      </p:sp>
      <p:sp>
        <p:nvSpPr>
          <p:cNvPr id="3" name="Content Placeholder 2">
            <a:extLst>
              <a:ext uri="{FF2B5EF4-FFF2-40B4-BE49-F238E27FC236}">
                <a16:creationId xmlns:a16="http://schemas.microsoft.com/office/drawing/2014/main" id="{6436E108-F554-4870-8F00-FEF37BDBF80E}"/>
              </a:ext>
            </a:extLst>
          </p:cNvPr>
          <p:cNvSpPr>
            <a:spLocks noGrp="1"/>
          </p:cNvSpPr>
          <p:nvPr>
            <p:ph idx="1"/>
          </p:nvPr>
        </p:nvSpPr>
        <p:spPr/>
        <p:txBody>
          <a:bodyPr/>
          <a:lstStyle/>
          <a:p>
            <a:r>
              <a:rPr lang="en-US" dirty="0"/>
              <a:t>Question 2:  Please let me know the following items about your last audit completed.  What was the opinion received in your audit?  What are the reconciling items recorded between the government wide and fund level financial statements in your audit?  What required supplementary information and supplementary information is included in your audit?  (15 points) (5 for each ‘question’)</a:t>
            </a:r>
          </a:p>
        </p:txBody>
      </p:sp>
      <p:pic>
        <p:nvPicPr>
          <p:cNvPr id="4" name="Recorded Sound">
            <a:hlinkClick r:id="" action="ppaction://media"/>
            <a:extLst>
              <a:ext uri="{FF2B5EF4-FFF2-40B4-BE49-F238E27FC236}">
                <a16:creationId xmlns:a16="http://schemas.microsoft.com/office/drawing/2014/main" id="{D7D242B0-7E14-426E-A36F-2692880C8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1" y="5537201"/>
            <a:ext cx="609600" cy="609600"/>
          </a:xfrm>
          <a:prstGeom prst="rect">
            <a:avLst/>
          </a:prstGeom>
        </p:spPr>
      </p:pic>
    </p:spTree>
    <p:extLst>
      <p:ext uri="{BB962C8B-B14F-4D97-AF65-F5344CB8AC3E}">
        <p14:creationId xmlns:p14="http://schemas.microsoft.com/office/powerpoint/2010/main" val="37377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A397-017E-4136-9CEF-14F7846433EA}"/>
              </a:ext>
            </a:extLst>
          </p:cNvPr>
          <p:cNvSpPr>
            <a:spLocks noGrp="1"/>
          </p:cNvSpPr>
          <p:nvPr>
            <p:ph type="title"/>
          </p:nvPr>
        </p:nvSpPr>
        <p:spPr/>
        <p:txBody>
          <a:bodyPr/>
          <a:lstStyle/>
          <a:p>
            <a:r>
              <a:rPr lang="en-US" dirty="0"/>
              <a:t>Assignment (continued)</a:t>
            </a:r>
          </a:p>
        </p:txBody>
      </p:sp>
      <p:sp>
        <p:nvSpPr>
          <p:cNvPr id="3" name="Content Placeholder 2">
            <a:extLst>
              <a:ext uri="{FF2B5EF4-FFF2-40B4-BE49-F238E27FC236}">
                <a16:creationId xmlns:a16="http://schemas.microsoft.com/office/drawing/2014/main" id="{9FAAA576-A52B-4F94-BA5B-71DD57F7FD9B}"/>
              </a:ext>
            </a:extLst>
          </p:cNvPr>
          <p:cNvSpPr>
            <a:spLocks noGrp="1"/>
          </p:cNvSpPr>
          <p:nvPr>
            <p:ph idx="1"/>
          </p:nvPr>
        </p:nvSpPr>
        <p:spPr/>
        <p:txBody>
          <a:bodyPr/>
          <a:lstStyle/>
          <a:p>
            <a:r>
              <a:rPr lang="en-US" dirty="0"/>
              <a:t>Question 3:  The management discussion and analysis (MD&amp;A) is an important part of the audit and a way for business managers to express their evaluation of the financial results for the year reported in the audit.  Please provide a brief description of the MD&amp;A and what is required in it. (10 points)</a:t>
            </a:r>
          </a:p>
        </p:txBody>
      </p:sp>
      <p:pic>
        <p:nvPicPr>
          <p:cNvPr id="4" name="Recorded Sound">
            <a:hlinkClick r:id="" action="ppaction://media"/>
            <a:extLst>
              <a:ext uri="{FF2B5EF4-FFF2-40B4-BE49-F238E27FC236}">
                <a16:creationId xmlns:a16="http://schemas.microsoft.com/office/drawing/2014/main" id="{2B64547D-BFDC-4FD6-A411-F8ED87F0EE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896" y="5454375"/>
            <a:ext cx="609600" cy="609600"/>
          </a:xfrm>
          <a:prstGeom prst="rect">
            <a:avLst/>
          </a:prstGeom>
        </p:spPr>
      </p:pic>
    </p:spTree>
    <p:extLst>
      <p:ext uri="{BB962C8B-B14F-4D97-AF65-F5344CB8AC3E}">
        <p14:creationId xmlns:p14="http://schemas.microsoft.com/office/powerpoint/2010/main" val="26571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EB07-1B69-473A-BB12-BD2C46043DDD}"/>
              </a:ext>
            </a:extLst>
          </p:cNvPr>
          <p:cNvSpPr>
            <a:spLocks noGrp="1"/>
          </p:cNvSpPr>
          <p:nvPr>
            <p:ph type="title"/>
          </p:nvPr>
        </p:nvSpPr>
        <p:spPr/>
        <p:txBody>
          <a:bodyPr/>
          <a:lstStyle/>
          <a:p>
            <a:r>
              <a:rPr lang="en-US" dirty="0"/>
              <a:t>Audit Documents</a:t>
            </a:r>
          </a:p>
        </p:txBody>
      </p:sp>
      <p:sp>
        <p:nvSpPr>
          <p:cNvPr id="3" name="Content Placeholder 2">
            <a:extLst>
              <a:ext uri="{FF2B5EF4-FFF2-40B4-BE49-F238E27FC236}">
                <a16:creationId xmlns:a16="http://schemas.microsoft.com/office/drawing/2014/main" id="{BA80C8FD-6898-4D67-A368-6C7F4FEC73D9}"/>
              </a:ext>
            </a:extLst>
          </p:cNvPr>
          <p:cNvSpPr>
            <a:spLocks noGrp="1"/>
          </p:cNvSpPr>
          <p:nvPr>
            <p:ph idx="1"/>
          </p:nvPr>
        </p:nvSpPr>
        <p:spPr/>
        <p:txBody>
          <a:bodyPr/>
          <a:lstStyle/>
          <a:p>
            <a:r>
              <a:rPr lang="en-US" dirty="0"/>
              <a:t>Audited Financial Statements</a:t>
            </a:r>
          </a:p>
          <a:p>
            <a:r>
              <a:rPr lang="en-US" dirty="0"/>
              <a:t>Audit Journal Entries</a:t>
            </a:r>
          </a:p>
          <a:p>
            <a:r>
              <a:rPr lang="en-US" dirty="0"/>
              <a:t>Letter to School Board (variety of names)</a:t>
            </a:r>
          </a:p>
          <a:p>
            <a:r>
              <a:rPr lang="en-US" dirty="0"/>
              <a:t>Management Letter (if applicable)</a:t>
            </a:r>
          </a:p>
          <a:p>
            <a:r>
              <a:rPr lang="en-US" dirty="0"/>
              <a:t>Management Representation Letter</a:t>
            </a:r>
          </a:p>
        </p:txBody>
      </p:sp>
      <p:pic>
        <p:nvPicPr>
          <p:cNvPr id="4" name="Recorded Sound">
            <a:hlinkClick r:id="" action="ppaction://media"/>
            <a:extLst>
              <a:ext uri="{FF2B5EF4-FFF2-40B4-BE49-F238E27FC236}">
                <a16:creationId xmlns:a16="http://schemas.microsoft.com/office/drawing/2014/main" id="{BFD4B283-C2BA-4898-8831-CAD2FB3F25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0" y="5537201"/>
            <a:ext cx="609600" cy="609600"/>
          </a:xfrm>
          <a:prstGeom prst="rect">
            <a:avLst/>
          </a:prstGeom>
        </p:spPr>
      </p:pic>
    </p:spTree>
    <p:extLst>
      <p:ext uri="{BB962C8B-B14F-4D97-AF65-F5344CB8AC3E}">
        <p14:creationId xmlns:p14="http://schemas.microsoft.com/office/powerpoint/2010/main" val="156750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57C8-0621-44FD-A8CD-A08E6EA2140D}"/>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5F09B0E4-444A-4A49-8376-3A74288BC73B}"/>
              </a:ext>
            </a:extLst>
          </p:cNvPr>
          <p:cNvSpPr>
            <a:spLocks noGrp="1"/>
          </p:cNvSpPr>
          <p:nvPr>
            <p:ph idx="1"/>
          </p:nvPr>
        </p:nvSpPr>
        <p:spPr/>
        <p:txBody>
          <a:bodyPr/>
          <a:lstStyle/>
          <a:p>
            <a:r>
              <a:rPr lang="en-US" dirty="0"/>
              <a:t>Please reach out to me with any questions on the lesson!</a:t>
            </a:r>
          </a:p>
          <a:p>
            <a:pPr lvl="1"/>
            <a:r>
              <a:rPr lang="en-US" dirty="0"/>
              <a:t>will_swanson@bismarckschools.org</a:t>
            </a:r>
          </a:p>
        </p:txBody>
      </p:sp>
      <p:pic>
        <p:nvPicPr>
          <p:cNvPr id="4" name="Recorded Sound">
            <a:hlinkClick r:id="" action="ppaction://media"/>
            <a:extLst>
              <a:ext uri="{FF2B5EF4-FFF2-40B4-BE49-F238E27FC236}">
                <a16:creationId xmlns:a16="http://schemas.microsoft.com/office/drawing/2014/main" id="{D8BB4279-8DAE-46F7-A389-5F2DFA3331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643" y="5537201"/>
            <a:ext cx="609600" cy="609600"/>
          </a:xfrm>
          <a:prstGeom prst="rect">
            <a:avLst/>
          </a:prstGeom>
        </p:spPr>
      </p:pic>
    </p:spTree>
    <p:extLst>
      <p:ext uri="{BB962C8B-B14F-4D97-AF65-F5344CB8AC3E}">
        <p14:creationId xmlns:p14="http://schemas.microsoft.com/office/powerpoint/2010/main" val="36426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E9AB-C9CA-4D60-9BB3-054089348114}"/>
              </a:ext>
            </a:extLst>
          </p:cNvPr>
          <p:cNvSpPr>
            <a:spLocks noGrp="1"/>
          </p:cNvSpPr>
          <p:nvPr>
            <p:ph type="title"/>
          </p:nvPr>
        </p:nvSpPr>
        <p:spPr/>
        <p:txBody>
          <a:bodyPr/>
          <a:lstStyle/>
          <a:p>
            <a:r>
              <a:rPr lang="en-US" dirty="0"/>
              <a:t>Management Representation Letter</a:t>
            </a:r>
          </a:p>
        </p:txBody>
      </p:sp>
      <p:sp>
        <p:nvSpPr>
          <p:cNvPr id="3" name="Content Placeholder 2">
            <a:extLst>
              <a:ext uri="{FF2B5EF4-FFF2-40B4-BE49-F238E27FC236}">
                <a16:creationId xmlns:a16="http://schemas.microsoft.com/office/drawing/2014/main" id="{668872E7-69B9-4B0A-BE0B-4A471CB30DF8}"/>
              </a:ext>
            </a:extLst>
          </p:cNvPr>
          <p:cNvSpPr>
            <a:spLocks noGrp="1"/>
          </p:cNvSpPr>
          <p:nvPr>
            <p:ph idx="1"/>
          </p:nvPr>
        </p:nvSpPr>
        <p:spPr/>
        <p:txBody>
          <a:bodyPr/>
          <a:lstStyle/>
          <a:p>
            <a:r>
              <a:rPr lang="en-US" dirty="0"/>
              <a:t>This is a letter that is signed by the school at the end of the audit</a:t>
            </a:r>
          </a:p>
          <a:p>
            <a:r>
              <a:rPr lang="en-US" dirty="0"/>
              <a:t>The purpose of the letter is primarily to affirm certain representations about the financial statements</a:t>
            </a:r>
          </a:p>
          <a:p>
            <a:r>
              <a:rPr lang="en-US" dirty="0"/>
              <a:t>Usually, signing this letter and returning to the auditor is considered a way of authorizing the issuance of the final audit repot and associated letters</a:t>
            </a:r>
          </a:p>
          <a:p>
            <a:r>
              <a:rPr lang="en-US" dirty="0"/>
              <a:t>This is not part of the audit reporting package</a:t>
            </a:r>
          </a:p>
        </p:txBody>
      </p:sp>
      <p:pic>
        <p:nvPicPr>
          <p:cNvPr id="4" name="Recorded Sound">
            <a:hlinkClick r:id="" action="ppaction://media"/>
            <a:extLst>
              <a:ext uri="{FF2B5EF4-FFF2-40B4-BE49-F238E27FC236}">
                <a16:creationId xmlns:a16="http://schemas.microsoft.com/office/drawing/2014/main" id="{2A540AA0-5B97-4E31-938E-5817291FB6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39" y="5537201"/>
            <a:ext cx="609600" cy="609600"/>
          </a:xfrm>
          <a:prstGeom prst="rect">
            <a:avLst/>
          </a:prstGeom>
        </p:spPr>
      </p:pic>
    </p:spTree>
    <p:extLst>
      <p:ext uri="{BB962C8B-B14F-4D97-AF65-F5344CB8AC3E}">
        <p14:creationId xmlns:p14="http://schemas.microsoft.com/office/powerpoint/2010/main" val="34770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FC9C-AACD-49C1-9EC1-BC07F476DCF1}"/>
              </a:ext>
            </a:extLst>
          </p:cNvPr>
          <p:cNvSpPr>
            <a:spLocks noGrp="1"/>
          </p:cNvSpPr>
          <p:nvPr>
            <p:ph type="title"/>
          </p:nvPr>
        </p:nvSpPr>
        <p:spPr/>
        <p:txBody>
          <a:bodyPr/>
          <a:lstStyle/>
          <a:p>
            <a:r>
              <a:rPr lang="en-US" dirty="0"/>
              <a:t>Management Letter</a:t>
            </a:r>
          </a:p>
        </p:txBody>
      </p:sp>
      <p:sp>
        <p:nvSpPr>
          <p:cNvPr id="3" name="Content Placeholder 2">
            <a:extLst>
              <a:ext uri="{FF2B5EF4-FFF2-40B4-BE49-F238E27FC236}">
                <a16:creationId xmlns:a16="http://schemas.microsoft.com/office/drawing/2014/main" id="{514E1148-1E13-45BA-9F77-1F6490A70CB3}"/>
              </a:ext>
            </a:extLst>
          </p:cNvPr>
          <p:cNvSpPr>
            <a:spLocks noGrp="1"/>
          </p:cNvSpPr>
          <p:nvPr>
            <p:ph idx="1"/>
          </p:nvPr>
        </p:nvSpPr>
        <p:spPr/>
        <p:txBody>
          <a:bodyPr>
            <a:normAutofit/>
          </a:bodyPr>
          <a:lstStyle/>
          <a:p>
            <a:r>
              <a:rPr lang="en-US" dirty="0"/>
              <a:t>This may be or may not be issued as part of your audit</a:t>
            </a:r>
          </a:p>
          <a:p>
            <a:r>
              <a:rPr lang="en-US" dirty="0"/>
              <a:t>Informs management of issues noted during the audit which did not rise to the level of being a finding, but are items that the auditors determined should be formally communicated</a:t>
            </a:r>
          </a:p>
          <a:p>
            <a:pPr lvl="1"/>
            <a:r>
              <a:rPr lang="en-US" dirty="0"/>
              <a:t>How concerned should you be with items in the management letter?</a:t>
            </a:r>
          </a:p>
          <a:p>
            <a:r>
              <a:rPr lang="en-US" dirty="0"/>
              <a:t>This letter is typically not required to be submitted to outside parties</a:t>
            </a:r>
          </a:p>
          <a:p>
            <a:r>
              <a:rPr lang="en-US" dirty="0"/>
              <a:t>Do no confuse with the management representation letter</a:t>
            </a:r>
          </a:p>
          <a:p>
            <a:endParaRPr lang="en-US" dirty="0"/>
          </a:p>
        </p:txBody>
      </p:sp>
      <p:pic>
        <p:nvPicPr>
          <p:cNvPr id="4" name="Recorded Sound">
            <a:hlinkClick r:id="" action="ppaction://media"/>
            <a:extLst>
              <a:ext uri="{FF2B5EF4-FFF2-40B4-BE49-F238E27FC236}">
                <a16:creationId xmlns:a16="http://schemas.microsoft.com/office/drawing/2014/main" id="{40C1FBD9-0FAD-48CB-899C-E38D40AB17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314" y="5537201"/>
            <a:ext cx="609600" cy="609600"/>
          </a:xfrm>
          <a:prstGeom prst="rect">
            <a:avLst/>
          </a:prstGeom>
        </p:spPr>
      </p:pic>
    </p:spTree>
    <p:extLst>
      <p:ext uri="{BB962C8B-B14F-4D97-AF65-F5344CB8AC3E}">
        <p14:creationId xmlns:p14="http://schemas.microsoft.com/office/powerpoint/2010/main" val="167808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0650F-EC39-474B-BF1D-82DDFFFE8725}"/>
              </a:ext>
            </a:extLst>
          </p:cNvPr>
          <p:cNvSpPr>
            <a:spLocks noGrp="1"/>
          </p:cNvSpPr>
          <p:nvPr>
            <p:ph type="title"/>
          </p:nvPr>
        </p:nvSpPr>
        <p:spPr/>
        <p:txBody>
          <a:bodyPr/>
          <a:lstStyle/>
          <a:p>
            <a:r>
              <a:rPr lang="en-US" dirty="0"/>
              <a:t>Letter to School Board</a:t>
            </a:r>
          </a:p>
        </p:txBody>
      </p:sp>
      <p:sp>
        <p:nvSpPr>
          <p:cNvPr id="3" name="Content Placeholder 2">
            <a:extLst>
              <a:ext uri="{FF2B5EF4-FFF2-40B4-BE49-F238E27FC236}">
                <a16:creationId xmlns:a16="http://schemas.microsoft.com/office/drawing/2014/main" id="{1B22F9CD-53DA-4A9A-94EF-A499BDABD002}"/>
              </a:ext>
            </a:extLst>
          </p:cNvPr>
          <p:cNvSpPr>
            <a:spLocks noGrp="1"/>
          </p:cNvSpPr>
          <p:nvPr>
            <p:ph idx="1"/>
          </p:nvPr>
        </p:nvSpPr>
        <p:spPr/>
        <p:txBody>
          <a:bodyPr/>
          <a:lstStyle/>
          <a:p>
            <a:r>
              <a:rPr lang="en-US" dirty="0"/>
              <a:t>This may take a variety of names, such as audit committee letter, required communication to governance letter, school board letter, etc.</a:t>
            </a:r>
          </a:p>
          <a:p>
            <a:r>
              <a:rPr lang="en-US" dirty="0"/>
              <a:t>This is a required communication to the school board which notes certain items such as if there were any issues with management, any material audit adjustments, or any uncorrected misstatements noted in the financial statements. </a:t>
            </a:r>
          </a:p>
        </p:txBody>
      </p:sp>
      <p:pic>
        <p:nvPicPr>
          <p:cNvPr id="4" name="Recorded Sound">
            <a:hlinkClick r:id="" action="ppaction://media"/>
            <a:extLst>
              <a:ext uri="{FF2B5EF4-FFF2-40B4-BE49-F238E27FC236}">
                <a16:creationId xmlns:a16="http://schemas.microsoft.com/office/drawing/2014/main" id="{702FB3E7-8E9A-4993-B7AB-D19B0EA323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879" y="5537201"/>
            <a:ext cx="609600" cy="609600"/>
          </a:xfrm>
          <a:prstGeom prst="rect">
            <a:avLst/>
          </a:prstGeom>
        </p:spPr>
      </p:pic>
    </p:spTree>
    <p:extLst>
      <p:ext uri="{BB962C8B-B14F-4D97-AF65-F5344CB8AC3E}">
        <p14:creationId xmlns:p14="http://schemas.microsoft.com/office/powerpoint/2010/main" val="2365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04667-F1C9-4B44-BFDC-F87065A6F2A6}"/>
              </a:ext>
            </a:extLst>
          </p:cNvPr>
          <p:cNvSpPr>
            <a:spLocks noGrp="1"/>
          </p:cNvSpPr>
          <p:nvPr>
            <p:ph type="title"/>
          </p:nvPr>
        </p:nvSpPr>
        <p:spPr/>
        <p:txBody>
          <a:bodyPr/>
          <a:lstStyle/>
          <a:p>
            <a:r>
              <a:rPr lang="en-US" dirty="0"/>
              <a:t>Audit Journal Entries</a:t>
            </a:r>
          </a:p>
        </p:txBody>
      </p:sp>
      <p:sp>
        <p:nvSpPr>
          <p:cNvPr id="3" name="Content Placeholder 2">
            <a:extLst>
              <a:ext uri="{FF2B5EF4-FFF2-40B4-BE49-F238E27FC236}">
                <a16:creationId xmlns:a16="http://schemas.microsoft.com/office/drawing/2014/main" id="{B1CF0A59-1020-4477-99B6-A4372C3EDCCE}"/>
              </a:ext>
            </a:extLst>
          </p:cNvPr>
          <p:cNvSpPr>
            <a:spLocks noGrp="1"/>
          </p:cNvSpPr>
          <p:nvPr>
            <p:ph idx="1"/>
          </p:nvPr>
        </p:nvSpPr>
        <p:spPr/>
        <p:txBody>
          <a:bodyPr/>
          <a:lstStyle/>
          <a:p>
            <a:r>
              <a:rPr lang="en-US" dirty="0"/>
              <a:t>Various types of journal entries</a:t>
            </a:r>
          </a:p>
          <a:p>
            <a:pPr lvl="1"/>
            <a:r>
              <a:rPr lang="en-US" dirty="0"/>
              <a:t>Adjusting journal entries</a:t>
            </a:r>
          </a:p>
          <a:p>
            <a:pPr lvl="1"/>
            <a:r>
              <a:rPr lang="en-US" dirty="0"/>
              <a:t>Reclassifying journal entries</a:t>
            </a:r>
          </a:p>
          <a:p>
            <a:pPr lvl="1"/>
            <a:r>
              <a:rPr lang="en-US" dirty="0"/>
              <a:t>Government wide journal entries</a:t>
            </a:r>
          </a:p>
          <a:p>
            <a:pPr lvl="1"/>
            <a:r>
              <a:rPr lang="en-US" dirty="0"/>
              <a:t>Passed journal entries</a:t>
            </a:r>
          </a:p>
          <a:p>
            <a:r>
              <a:rPr lang="en-US" dirty="0"/>
              <a:t>Which entries do I need to post into my financial system?</a:t>
            </a:r>
          </a:p>
        </p:txBody>
      </p:sp>
      <p:pic>
        <p:nvPicPr>
          <p:cNvPr id="4" name="Recorded Sound">
            <a:hlinkClick r:id="" action="ppaction://media"/>
            <a:extLst>
              <a:ext uri="{FF2B5EF4-FFF2-40B4-BE49-F238E27FC236}">
                <a16:creationId xmlns:a16="http://schemas.microsoft.com/office/drawing/2014/main" id="{EF974BF4-AE04-49B3-B6CB-3CD63CBC1C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391" y="5520636"/>
            <a:ext cx="609600" cy="609600"/>
          </a:xfrm>
          <a:prstGeom prst="rect">
            <a:avLst/>
          </a:prstGeom>
        </p:spPr>
      </p:pic>
    </p:spTree>
    <p:extLst>
      <p:ext uri="{BB962C8B-B14F-4D97-AF65-F5344CB8AC3E}">
        <p14:creationId xmlns:p14="http://schemas.microsoft.com/office/powerpoint/2010/main" val="371429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0088-BC69-455F-ADA0-A06A1D429DD4}"/>
              </a:ext>
            </a:extLst>
          </p:cNvPr>
          <p:cNvSpPr>
            <a:spLocks noGrp="1"/>
          </p:cNvSpPr>
          <p:nvPr>
            <p:ph type="title"/>
          </p:nvPr>
        </p:nvSpPr>
        <p:spPr/>
        <p:txBody>
          <a:bodyPr/>
          <a:lstStyle/>
          <a:p>
            <a:r>
              <a:rPr lang="en-US" dirty="0"/>
              <a:t>Audited Financial Statements</a:t>
            </a:r>
          </a:p>
        </p:txBody>
      </p:sp>
      <p:sp>
        <p:nvSpPr>
          <p:cNvPr id="3" name="Content Placeholder 2">
            <a:extLst>
              <a:ext uri="{FF2B5EF4-FFF2-40B4-BE49-F238E27FC236}">
                <a16:creationId xmlns:a16="http://schemas.microsoft.com/office/drawing/2014/main" id="{C479FABE-33A4-4652-82F6-DE5C828A0F96}"/>
              </a:ext>
            </a:extLst>
          </p:cNvPr>
          <p:cNvSpPr>
            <a:spLocks noGrp="1"/>
          </p:cNvSpPr>
          <p:nvPr>
            <p:ph idx="1"/>
          </p:nvPr>
        </p:nvSpPr>
        <p:spPr/>
        <p:txBody>
          <a:bodyPr>
            <a:normAutofit fontScale="70000" lnSpcReduction="20000"/>
          </a:bodyPr>
          <a:lstStyle/>
          <a:p>
            <a:r>
              <a:rPr lang="en-US" dirty="0"/>
              <a:t>Independent Auditor’s Report</a:t>
            </a:r>
          </a:p>
          <a:p>
            <a:r>
              <a:rPr lang="en-US" dirty="0"/>
              <a:t>Management’s Discussion and Analysis </a:t>
            </a:r>
          </a:p>
          <a:p>
            <a:r>
              <a:rPr lang="en-US" dirty="0"/>
              <a:t>Financial Statements</a:t>
            </a:r>
          </a:p>
          <a:p>
            <a:r>
              <a:rPr lang="en-US" dirty="0"/>
              <a:t>Footnotes</a:t>
            </a:r>
          </a:p>
          <a:p>
            <a:r>
              <a:rPr lang="en-US" dirty="0"/>
              <a:t>Required Supplementary Information / Supplementary Information</a:t>
            </a:r>
          </a:p>
          <a:p>
            <a:r>
              <a:rPr lang="en-US" dirty="0"/>
              <a:t>Independent Auditor’s Report on Internal Control over Financial Reporting and on Compliance – Government Auditing Standards</a:t>
            </a:r>
          </a:p>
          <a:p>
            <a:r>
              <a:rPr lang="en-US" dirty="0"/>
              <a:t>Independent Auditor’s Report on Compliance for Each Major Program and Internal Control over Compliance – Uniform Guidance (if applicable)</a:t>
            </a:r>
          </a:p>
          <a:p>
            <a:r>
              <a:rPr lang="en-US" dirty="0"/>
              <a:t>Schedule of Findings</a:t>
            </a:r>
          </a:p>
        </p:txBody>
      </p:sp>
      <p:pic>
        <p:nvPicPr>
          <p:cNvPr id="4" name="Recorded Sound">
            <a:hlinkClick r:id="" action="ppaction://media"/>
            <a:extLst>
              <a:ext uri="{FF2B5EF4-FFF2-40B4-BE49-F238E27FC236}">
                <a16:creationId xmlns:a16="http://schemas.microsoft.com/office/drawing/2014/main" id="{9BB4D6CC-CF40-445A-8FBB-A9FBFA5FA6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1" y="5537201"/>
            <a:ext cx="609600" cy="609600"/>
          </a:xfrm>
          <a:prstGeom prst="rect">
            <a:avLst/>
          </a:prstGeom>
        </p:spPr>
      </p:pic>
    </p:spTree>
    <p:extLst>
      <p:ext uri="{BB962C8B-B14F-4D97-AF65-F5344CB8AC3E}">
        <p14:creationId xmlns:p14="http://schemas.microsoft.com/office/powerpoint/2010/main" val="37657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171D-04B9-48E4-9512-A676687FA93E}"/>
              </a:ext>
            </a:extLst>
          </p:cNvPr>
          <p:cNvSpPr>
            <a:spLocks noGrp="1"/>
          </p:cNvSpPr>
          <p:nvPr>
            <p:ph type="title"/>
          </p:nvPr>
        </p:nvSpPr>
        <p:spPr/>
        <p:txBody>
          <a:bodyPr/>
          <a:lstStyle/>
          <a:p>
            <a:r>
              <a:rPr lang="en-US" dirty="0"/>
              <a:t>Independent Auditor’s Report</a:t>
            </a:r>
          </a:p>
        </p:txBody>
      </p:sp>
      <p:sp>
        <p:nvSpPr>
          <p:cNvPr id="3" name="Content Placeholder 2">
            <a:extLst>
              <a:ext uri="{FF2B5EF4-FFF2-40B4-BE49-F238E27FC236}">
                <a16:creationId xmlns:a16="http://schemas.microsoft.com/office/drawing/2014/main" id="{685FD9D1-D2FD-4C8B-A754-2B98D9E69D7B}"/>
              </a:ext>
            </a:extLst>
          </p:cNvPr>
          <p:cNvSpPr>
            <a:spLocks noGrp="1"/>
          </p:cNvSpPr>
          <p:nvPr>
            <p:ph idx="1"/>
          </p:nvPr>
        </p:nvSpPr>
        <p:spPr/>
        <p:txBody>
          <a:bodyPr>
            <a:normAutofit fontScale="92500" lnSpcReduction="10000"/>
          </a:bodyPr>
          <a:lstStyle/>
          <a:p>
            <a:r>
              <a:rPr lang="en-US" dirty="0"/>
              <a:t>Opinion on the financial statements</a:t>
            </a:r>
          </a:p>
          <a:p>
            <a:pPr lvl="1"/>
            <a:r>
              <a:rPr lang="en-US" dirty="0"/>
              <a:t>Unmodified is a ‘clean’ audit opinion</a:t>
            </a:r>
          </a:p>
          <a:p>
            <a:pPr lvl="1"/>
            <a:r>
              <a:rPr lang="en-US" dirty="0"/>
              <a:t>Qualified, adverse, disclaimer of opinion are other various audit opinions</a:t>
            </a:r>
          </a:p>
          <a:p>
            <a:r>
              <a:rPr lang="en-US" dirty="0"/>
              <a:t>Standard language on various items</a:t>
            </a:r>
          </a:p>
          <a:p>
            <a:pPr lvl="1"/>
            <a:r>
              <a:rPr lang="en-US" dirty="0"/>
              <a:t>Management’s responsibilities</a:t>
            </a:r>
          </a:p>
          <a:p>
            <a:pPr lvl="1"/>
            <a:r>
              <a:rPr lang="en-US" dirty="0"/>
              <a:t>Auditor’s responsibilities</a:t>
            </a:r>
          </a:p>
          <a:p>
            <a:pPr lvl="1"/>
            <a:r>
              <a:rPr lang="en-US" dirty="0"/>
              <a:t>Reference to separate report on audits under Government Auditing Standards</a:t>
            </a:r>
          </a:p>
          <a:p>
            <a:r>
              <a:rPr lang="en-US" dirty="0"/>
              <a:t>Discussion on required supplementary information and supplementary information</a:t>
            </a:r>
          </a:p>
        </p:txBody>
      </p:sp>
      <p:pic>
        <p:nvPicPr>
          <p:cNvPr id="4" name="Recorded Sound">
            <a:hlinkClick r:id="" action="ppaction://media"/>
            <a:extLst>
              <a:ext uri="{FF2B5EF4-FFF2-40B4-BE49-F238E27FC236}">
                <a16:creationId xmlns:a16="http://schemas.microsoft.com/office/drawing/2014/main" id="{0807F733-38A6-42F4-A7BA-0B8E0F69C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1" y="5571068"/>
            <a:ext cx="609600" cy="609600"/>
          </a:xfrm>
          <a:prstGeom prst="rect">
            <a:avLst/>
          </a:prstGeom>
        </p:spPr>
      </p:pic>
    </p:spTree>
    <p:extLst>
      <p:ext uri="{BB962C8B-B14F-4D97-AF65-F5344CB8AC3E}">
        <p14:creationId xmlns:p14="http://schemas.microsoft.com/office/powerpoint/2010/main" val="206951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FACE-9487-4E9F-BA8D-92811C9B1DD1}"/>
              </a:ext>
            </a:extLst>
          </p:cNvPr>
          <p:cNvSpPr>
            <a:spLocks noGrp="1"/>
          </p:cNvSpPr>
          <p:nvPr>
            <p:ph type="title"/>
          </p:nvPr>
        </p:nvSpPr>
        <p:spPr/>
        <p:txBody>
          <a:bodyPr/>
          <a:lstStyle/>
          <a:p>
            <a:r>
              <a:rPr lang="en-US" dirty="0"/>
              <a:t>Management’s Discussion and Analysis</a:t>
            </a:r>
          </a:p>
        </p:txBody>
      </p:sp>
      <p:sp>
        <p:nvSpPr>
          <p:cNvPr id="3" name="Content Placeholder 2">
            <a:extLst>
              <a:ext uri="{FF2B5EF4-FFF2-40B4-BE49-F238E27FC236}">
                <a16:creationId xmlns:a16="http://schemas.microsoft.com/office/drawing/2014/main" id="{F2649129-97BB-40A9-B9E8-8FB757CB3D4F}"/>
              </a:ext>
            </a:extLst>
          </p:cNvPr>
          <p:cNvSpPr>
            <a:spLocks noGrp="1"/>
          </p:cNvSpPr>
          <p:nvPr>
            <p:ph idx="1"/>
          </p:nvPr>
        </p:nvSpPr>
        <p:spPr/>
        <p:txBody>
          <a:bodyPr/>
          <a:lstStyle/>
          <a:p>
            <a:r>
              <a:rPr lang="en-US" dirty="0"/>
              <a:t>What is the management’s discussion and analysis (MD&amp;A)?</a:t>
            </a:r>
          </a:p>
          <a:p>
            <a:r>
              <a:rPr lang="en-US" dirty="0"/>
              <a:t>What is required to be in the MD&amp;A?</a:t>
            </a:r>
          </a:p>
          <a:p>
            <a:r>
              <a:rPr lang="en-US" dirty="0"/>
              <a:t>Do I have to do a MD&amp;A as part of my audit?</a:t>
            </a:r>
          </a:p>
        </p:txBody>
      </p:sp>
      <p:pic>
        <p:nvPicPr>
          <p:cNvPr id="4" name="Recorded Sound">
            <a:hlinkClick r:id="" action="ppaction://media"/>
            <a:extLst>
              <a:ext uri="{FF2B5EF4-FFF2-40B4-BE49-F238E27FC236}">
                <a16:creationId xmlns:a16="http://schemas.microsoft.com/office/drawing/2014/main" id="{08919A09-1B6A-4794-AD21-39DAC9038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383" y="5537201"/>
            <a:ext cx="609600" cy="609600"/>
          </a:xfrm>
          <a:prstGeom prst="rect">
            <a:avLst/>
          </a:prstGeom>
        </p:spPr>
      </p:pic>
    </p:spTree>
    <p:extLst>
      <p:ext uri="{BB962C8B-B14F-4D97-AF65-F5344CB8AC3E}">
        <p14:creationId xmlns:p14="http://schemas.microsoft.com/office/powerpoint/2010/main" val="25294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2923</TotalTime>
  <Words>1059</Words>
  <Application>Microsoft Office PowerPoint</Application>
  <PresentationFormat>Widescreen</PresentationFormat>
  <Paragraphs>103</Paragraphs>
  <Slides>20</Slides>
  <Notes>0</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Garamond</vt:lpstr>
      <vt:lpstr>Organic</vt:lpstr>
      <vt:lpstr>Evaluating Audit Results</vt:lpstr>
      <vt:lpstr>Audit Documents</vt:lpstr>
      <vt:lpstr>Management Representation Letter</vt:lpstr>
      <vt:lpstr>Management Letter</vt:lpstr>
      <vt:lpstr>Letter to School Board</vt:lpstr>
      <vt:lpstr>Audit Journal Entries</vt:lpstr>
      <vt:lpstr>Audited Financial Statements</vt:lpstr>
      <vt:lpstr>Independent Auditor’s Report</vt:lpstr>
      <vt:lpstr>Management’s Discussion and Analysis</vt:lpstr>
      <vt:lpstr>Financial Statements</vt:lpstr>
      <vt:lpstr>Statement of Net Position / Balance Sheet</vt:lpstr>
      <vt:lpstr>Statement of Activities / Statement of Revenues, Expenses, and Changes in Fund Balance </vt:lpstr>
      <vt:lpstr>Statement of Activities / Statement of Revenues, Expenses, and Changes in Fund Balance </vt:lpstr>
      <vt:lpstr>Financial Statements ?s</vt:lpstr>
      <vt:lpstr>Footnotes</vt:lpstr>
      <vt:lpstr>Required Supplementary Information / Supplementary Information</vt:lpstr>
      <vt:lpstr>Assignment</vt:lpstr>
      <vt:lpstr>Assignment (continued)</vt:lpstr>
      <vt:lpstr>Assignment (continued)</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 Preparation and Internal Controls</dc:title>
  <dc:creator>Will Swanson</dc:creator>
  <cp:lastModifiedBy>Will Swanson</cp:lastModifiedBy>
  <cp:revision>110</cp:revision>
  <dcterms:created xsi:type="dcterms:W3CDTF">2020-04-11T23:26:35Z</dcterms:created>
  <dcterms:modified xsi:type="dcterms:W3CDTF">2024-02-19T23:54:32Z</dcterms:modified>
</cp:coreProperties>
</file>