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8" r:id="rId1"/>
  </p:sldMasterIdLst>
  <p:sldIdLst>
    <p:sldId id="256" r:id="rId2"/>
    <p:sldId id="269" r:id="rId3"/>
    <p:sldId id="257" r:id="rId4"/>
    <p:sldId id="258" r:id="rId5"/>
    <p:sldId id="260" r:id="rId6"/>
    <p:sldId id="259" r:id="rId7"/>
    <p:sldId id="261" r:id="rId8"/>
    <p:sldId id="262" r:id="rId9"/>
    <p:sldId id="263" r:id="rId10"/>
    <p:sldId id="264" r:id="rId11"/>
    <p:sldId id="265" r:id="rId12"/>
    <p:sldId id="266" r:id="rId13"/>
    <p:sldId id="272" r:id="rId14"/>
    <p:sldId id="273" r:id="rId15"/>
    <p:sldId id="270" r:id="rId16"/>
    <p:sldId id="271" r:id="rId17"/>
    <p:sldId id="274" r:id="rId18"/>
  </p:sldIdLst>
  <p:sldSz cx="12192000" cy="6858000"/>
  <p:notesSz cx="6858000" cy="9144000"/>
  <p:embeddedFontLst>
    <p:embeddedFont>
      <p:font typeface="Garamond" panose="02020404030301010803" pitchFamily="18" charset="0"/>
      <p:regular r:id="rId19"/>
      <p:bold r:id="rId20"/>
      <p:italic r:id="rId2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DC266E1-3DAB-4214-A18D-0CA46C20240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2102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4073837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9729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636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663920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9329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2949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2738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84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625737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2A491AB-3F66-43BC-9CAE-15B9E78D9E9B}" type="datetimeFigureOut">
              <a:rPr lang="en-US" smtClean="0"/>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266E1-3DAB-4214-A18D-0CA46C20240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22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791171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2A491AB-3F66-43BC-9CAE-15B9E78D9E9B}" type="datetimeFigureOut">
              <a:rPr lang="en-US" smtClean="0"/>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266E1-3DAB-4214-A18D-0CA46C20240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443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2A491AB-3F66-43BC-9CAE-15B9E78D9E9B}" type="datetimeFigureOut">
              <a:rPr lang="en-US" smtClean="0"/>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266E1-3DAB-4214-A18D-0CA46C20240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3180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A491AB-3F66-43BC-9CAE-15B9E78D9E9B}" type="datetimeFigureOut">
              <a:rPr lang="en-US" smtClean="0"/>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1649395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47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2A491AB-3F66-43BC-9CAE-15B9E78D9E9B}" type="datetimeFigureOut">
              <a:rPr lang="en-US" smtClean="0"/>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266E1-3DAB-4214-A18D-0CA46C202400}" type="slidenum">
              <a:rPr lang="en-US" smtClean="0"/>
              <a:t>‹#›</a:t>
            </a:fld>
            <a:endParaRPr lang="en-US"/>
          </a:p>
        </p:txBody>
      </p:sp>
    </p:spTree>
    <p:extLst>
      <p:ext uri="{BB962C8B-B14F-4D97-AF65-F5344CB8AC3E}">
        <p14:creationId xmlns:p14="http://schemas.microsoft.com/office/powerpoint/2010/main" val="22430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A491AB-3F66-43BC-9CAE-15B9E78D9E9B}" type="datetimeFigureOut">
              <a:rPr lang="en-US" smtClean="0"/>
              <a:t>2/19/2024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DC266E1-3DAB-4214-A18D-0CA46C202400}" type="slidenum">
              <a:rPr lang="en-US" smtClean="0"/>
              <a:t>‹#›</a:t>
            </a:fld>
            <a:endParaRPr lang="en-US"/>
          </a:p>
        </p:txBody>
      </p:sp>
    </p:spTree>
    <p:extLst>
      <p:ext uri="{BB962C8B-B14F-4D97-AF65-F5344CB8AC3E}">
        <p14:creationId xmlns:p14="http://schemas.microsoft.com/office/powerpoint/2010/main" val="116834249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hyperlink" Target="https://www.legis.nd.gov/cencode/t54c10.pd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D1859-FFBC-4A9F-BDD3-1A5CD7E39E29}"/>
              </a:ext>
            </a:extLst>
          </p:cNvPr>
          <p:cNvSpPr>
            <a:spLocks noGrp="1"/>
          </p:cNvSpPr>
          <p:nvPr>
            <p:ph type="ctrTitle"/>
          </p:nvPr>
        </p:nvSpPr>
        <p:spPr/>
        <p:txBody>
          <a:bodyPr/>
          <a:lstStyle/>
          <a:p>
            <a:r>
              <a:rPr lang="en-US" dirty="0"/>
              <a:t>Audit Preparation and Internal Controls</a:t>
            </a:r>
          </a:p>
        </p:txBody>
      </p:sp>
      <p:sp>
        <p:nvSpPr>
          <p:cNvPr id="3" name="Subtitle 2">
            <a:extLst>
              <a:ext uri="{FF2B5EF4-FFF2-40B4-BE49-F238E27FC236}">
                <a16:creationId xmlns:a16="http://schemas.microsoft.com/office/drawing/2014/main" id="{7023D701-011A-4217-BCFA-23F37B7F6699}"/>
              </a:ext>
            </a:extLst>
          </p:cNvPr>
          <p:cNvSpPr>
            <a:spLocks noGrp="1"/>
          </p:cNvSpPr>
          <p:nvPr>
            <p:ph type="subTitle" idx="1"/>
          </p:nvPr>
        </p:nvSpPr>
        <p:spPr/>
        <p:txBody>
          <a:bodyPr/>
          <a:lstStyle/>
          <a:p>
            <a:r>
              <a:rPr lang="en-US" dirty="0"/>
              <a:t>ND School Business Manager Certification Class</a:t>
            </a:r>
          </a:p>
        </p:txBody>
      </p:sp>
      <p:pic>
        <p:nvPicPr>
          <p:cNvPr id="4" name="Recorded Sound">
            <a:hlinkClick r:id="" action="ppaction://media"/>
            <a:extLst>
              <a:ext uri="{FF2B5EF4-FFF2-40B4-BE49-F238E27FC236}">
                <a16:creationId xmlns:a16="http://schemas.microsoft.com/office/drawing/2014/main" id="{EF074FC4-2646-4302-AC70-41CDB1662B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053" y="5973417"/>
            <a:ext cx="609600" cy="609600"/>
          </a:xfrm>
          <a:prstGeom prst="rect">
            <a:avLst/>
          </a:prstGeom>
        </p:spPr>
      </p:pic>
    </p:spTree>
    <p:extLst>
      <p:ext uri="{BB962C8B-B14F-4D97-AF65-F5344CB8AC3E}">
        <p14:creationId xmlns:p14="http://schemas.microsoft.com/office/powerpoint/2010/main" val="403281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4BB34-9341-4AFA-B760-9C975EF98D3E}"/>
              </a:ext>
            </a:extLst>
          </p:cNvPr>
          <p:cNvSpPr>
            <a:spLocks noGrp="1"/>
          </p:cNvSpPr>
          <p:nvPr>
            <p:ph type="title"/>
          </p:nvPr>
        </p:nvSpPr>
        <p:spPr/>
        <p:txBody>
          <a:bodyPr/>
          <a:lstStyle/>
          <a:p>
            <a:r>
              <a:rPr lang="en-US" dirty="0"/>
              <a:t>Common </a:t>
            </a:r>
            <a:r>
              <a:rPr lang="en-US"/>
              <a:t>Audit Items (continued)</a:t>
            </a:r>
            <a:endParaRPr lang="en-US" dirty="0"/>
          </a:p>
        </p:txBody>
      </p:sp>
      <p:sp>
        <p:nvSpPr>
          <p:cNvPr id="3" name="Content Placeholder 2">
            <a:extLst>
              <a:ext uri="{FF2B5EF4-FFF2-40B4-BE49-F238E27FC236}">
                <a16:creationId xmlns:a16="http://schemas.microsoft.com/office/drawing/2014/main" id="{C65CDB11-2620-481E-832C-6E34E1514921}"/>
              </a:ext>
            </a:extLst>
          </p:cNvPr>
          <p:cNvSpPr>
            <a:spLocks noGrp="1"/>
          </p:cNvSpPr>
          <p:nvPr>
            <p:ph idx="1"/>
          </p:nvPr>
        </p:nvSpPr>
        <p:spPr/>
        <p:txBody>
          <a:bodyPr/>
          <a:lstStyle/>
          <a:p>
            <a:r>
              <a:rPr lang="en-US" dirty="0"/>
              <a:t>Accrued Liabilities</a:t>
            </a:r>
          </a:p>
          <a:p>
            <a:pPr lvl="1"/>
            <a:r>
              <a:rPr lang="en-US" dirty="0"/>
              <a:t>Accrued wages</a:t>
            </a:r>
          </a:p>
          <a:p>
            <a:pPr lvl="1"/>
            <a:r>
              <a:rPr lang="en-US" dirty="0"/>
              <a:t>Vacation payable listing</a:t>
            </a:r>
          </a:p>
          <a:p>
            <a:pPr lvl="1"/>
            <a:r>
              <a:rPr lang="en-US" dirty="0"/>
              <a:t>GASB 68 / GASB 75</a:t>
            </a:r>
          </a:p>
          <a:p>
            <a:r>
              <a:rPr lang="en-US" dirty="0"/>
              <a:t>Debt</a:t>
            </a:r>
          </a:p>
          <a:p>
            <a:pPr lvl="1"/>
            <a:r>
              <a:rPr lang="en-US" dirty="0"/>
              <a:t>New debt agreements</a:t>
            </a:r>
          </a:p>
        </p:txBody>
      </p:sp>
      <p:pic>
        <p:nvPicPr>
          <p:cNvPr id="4" name="Recorded Sound">
            <a:hlinkClick r:id="" action="ppaction://media"/>
            <a:extLst>
              <a:ext uri="{FF2B5EF4-FFF2-40B4-BE49-F238E27FC236}">
                <a16:creationId xmlns:a16="http://schemas.microsoft.com/office/drawing/2014/main" id="{CAEC58D5-0935-4889-8A99-A7B51C3A67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39" y="5443331"/>
            <a:ext cx="609600" cy="609600"/>
          </a:xfrm>
          <a:prstGeom prst="rect">
            <a:avLst/>
          </a:prstGeom>
        </p:spPr>
      </p:pic>
    </p:spTree>
    <p:extLst>
      <p:ext uri="{BB962C8B-B14F-4D97-AF65-F5344CB8AC3E}">
        <p14:creationId xmlns:p14="http://schemas.microsoft.com/office/powerpoint/2010/main" val="9374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6D21-BC96-40CE-A052-2B2DD6380D4A}"/>
              </a:ext>
            </a:extLst>
          </p:cNvPr>
          <p:cNvSpPr>
            <a:spLocks noGrp="1"/>
          </p:cNvSpPr>
          <p:nvPr>
            <p:ph type="title"/>
          </p:nvPr>
        </p:nvSpPr>
        <p:spPr/>
        <p:txBody>
          <a:bodyPr/>
          <a:lstStyle/>
          <a:p>
            <a:r>
              <a:rPr lang="en-US" dirty="0"/>
              <a:t>Common Audit Items (continued)</a:t>
            </a:r>
          </a:p>
        </p:txBody>
      </p:sp>
      <p:sp>
        <p:nvSpPr>
          <p:cNvPr id="3" name="Content Placeholder 2">
            <a:extLst>
              <a:ext uri="{FF2B5EF4-FFF2-40B4-BE49-F238E27FC236}">
                <a16:creationId xmlns:a16="http://schemas.microsoft.com/office/drawing/2014/main" id="{7B9BA56A-1A24-4CE6-BBBC-EA5A7B06070A}"/>
              </a:ext>
            </a:extLst>
          </p:cNvPr>
          <p:cNvSpPr>
            <a:spLocks noGrp="1"/>
          </p:cNvSpPr>
          <p:nvPr>
            <p:ph idx="1"/>
          </p:nvPr>
        </p:nvSpPr>
        <p:spPr/>
        <p:txBody>
          <a:bodyPr/>
          <a:lstStyle/>
          <a:p>
            <a:r>
              <a:rPr lang="en-US" dirty="0"/>
              <a:t>Revenue</a:t>
            </a:r>
          </a:p>
          <a:p>
            <a:pPr lvl="1"/>
            <a:r>
              <a:rPr lang="en-US" dirty="0"/>
              <a:t>DPI</a:t>
            </a:r>
          </a:p>
          <a:p>
            <a:pPr lvl="1"/>
            <a:r>
              <a:rPr lang="en-US" dirty="0"/>
              <a:t>Property tax</a:t>
            </a:r>
          </a:p>
          <a:p>
            <a:pPr lvl="1"/>
            <a:r>
              <a:rPr lang="en-US" dirty="0"/>
              <a:t>Child nutrition</a:t>
            </a:r>
          </a:p>
          <a:p>
            <a:r>
              <a:rPr lang="en-US" dirty="0"/>
              <a:t>Expenses</a:t>
            </a:r>
          </a:p>
          <a:p>
            <a:pPr lvl="1"/>
            <a:r>
              <a:rPr lang="en-US" dirty="0"/>
              <a:t>Sample of invoices</a:t>
            </a:r>
          </a:p>
        </p:txBody>
      </p:sp>
      <p:pic>
        <p:nvPicPr>
          <p:cNvPr id="4" name="Recorded Sound">
            <a:hlinkClick r:id="" action="ppaction://media"/>
            <a:extLst>
              <a:ext uri="{FF2B5EF4-FFF2-40B4-BE49-F238E27FC236}">
                <a16:creationId xmlns:a16="http://schemas.microsoft.com/office/drawing/2014/main" id="{B11656A5-1017-4CCA-98F9-7458AA57F2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5314" y="5537201"/>
            <a:ext cx="609600" cy="609600"/>
          </a:xfrm>
          <a:prstGeom prst="rect">
            <a:avLst/>
          </a:prstGeom>
        </p:spPr>
      </p:pic>
    </p:spTree>
    <p:extLst>
      <p:ext uri="{BB962C8B-B14F-4D97-AF65-F5344CB8AC3E}">
        <p14:creationId xmlns:p14="http://schemas.microsoft.com/office/powerpoint/2010/main" val="220167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85F45-402D-4314-90E6-2B00ADF035B6}"/>
              </a:ext>
            </a:extLst>
          </p:cNvPr>
          <p:cNvSpPr>
            <a:spLocks noGrp="1"/>
          </p:cNvSpPr>
          <p:nvPr>
            <p:ph type="title"/>
          </p:nvPr>
        </p:nvSpPr>
        <p:spPr/>
        <p:txBody>
          <a:bodyPr/>
          <a:lstStyle/>
          <a:p>
            <a:r>
              <a:rPr lang="en-US" dirty="0"/>
              <a:t>Uniform Guidance</a:t>
            </a:r>
          </a:p>
        </p:txBody>
      </p:sp>
      <p:sp>
        <p:nvSpPr>
          <p:cNvPr id="3" name="Content Placeholder 2">
            <a:extLst>
              <a:ext uri="{FF2B5EF4-FFF2-40B4-BE49-F238E27FC236}">
                <a16:creationId xmlns:a16="http://schemas.microsoft.com/office/drawing/2014/main" id="{3B4D64B6-B501-4ACE-B929-359700D7B888}"/>
              </a:ext>
            </a:extLst>
          </p:cNvPr>
          <p:cNvSpPr>
            <a:spLocks noGrp="1"/>
          </p:cNvSpPr>
          <p:nvPr>
            <p:ph idx="1"/>
          </p:nvPr>
        </p:nvSpPr>
        <p:spPr/>
        <p:txBody>
          <a:bodyPr/>
          <a:lstStyle/>
          <a:p>
            <a:r>
              <a:rPr lang="en-US" dirty="0"/>
              <a:t>Schedule of Expenditures of Federal Awards (SEFA)</a:t>
            </a:r>
          </a:p>
          <a:p>
            <a:r>
              <a:rPr lang="en-US" dirty="0"/>
              <a:t>Required to test 40% (high risk auditee) or 20% (low risk auditee) of all federal grant expenditures</a:t>
            </a:r>
          </a:p>
          <a:p>
            <a:r>
              <a:rPr lang="en-US" dirty="0"/>
              <a:t>Tests both compliance with grant and internal controls over grant</a:t>
            </a:r>
          </a:p>
          <a:p>
            <a:r>
              <a:rPr lang="en-US" dirty="0"/>
              <a:t>Typically, an additional cost per ‘major program’ tested</a:t>
            </a:r>
          </a:p>
        </p:txBody>
      </p:sp>
      <p:pic>
        <p:nvPicPr>
          <p:cNvPr id="4" name="Recorded Sound">
            <a:hlinkClick r:id="" action="ppaction://media"/>
            <a:extLst>
              <a:ext uri="{FF2B5EF4-FFF2-40B4-BE49-F238E27FC236}">
                <a16:creationId xmlns:a16="http://schemas.microsoft.com/office/drawing/2014/main" id="{F010356A-BDE9-4D31-B37F-0F19FBB3AB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392" y="5494131"/>
            <a:ext cx="609600" cy="609600"/>
          </a:xfrm>
          <a:prstGeom prst="rect">
            <a:avLst/>
          </a:prstGeom>
        </p:spPr>
      </p:pic>
    </p:spTree>
    <p:extLst>
      <p:ext uri="{BB962C8B-B14F-4D97-AF65-F5344CB8AC3E}">
        <p14:creationId xmlns:p14="http://schemas.microsoft.com/office/powerpoint/2010/main" val="1484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6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D8B5-1876-4EC3-B10E-8B50AA3AEF3A}"/>
              </a:ext>
            </a:extLst>
          </p:cNvPr>
          <p:cNvSpPr>
            <a:spLocks noGrp="1"/>
          </p:cNvSpPr>
          <p:nvPr>
            <p:ph type="title"/>
          </p:nvPr>
        </p:nvSpPr>
        <p:spPr/>
        <p:txBody>
          <a:bodyPr/>
          <a:lstStyle/>
          <a:p>
            <a:r>
              <a:rPr lang="en-US" dirty="0"/>
              <a:t>Audit Personnel</a:t>
            </a:r>
          </a:p>
        </p:txBody>
      </p:sp>
      <p:sp>
        <p:nvSpPr>
          <p:cNvPr id="3" name="Content Placeholder 2">
            <a:extLst>
              <a:ext uri="{FF2B5EF4-FFF2-40B4-BE49-F238E27FC236}">
                <a16:creationId xmlns:a16="http://schemas.microsoft.com/office/drawing/2014/main" id="{0B0F4214-DE6E-4BF2-82E5-C7B02B428E2E}"/>
              </a:ext>
            </a:extLst>
          </p:cNvPr>
          <p:cNvSpPr>
            <a:spLocks noGrp="1"/>
          </p:cNvSpPr>
          <p:nvPr>
            <p:ph idx="1"/>
          </p:nvPr>
        </p:nvSpPr>
        <p:spPr/>
        <p:txBody>
          <a:bodyPr>
            <a:normAutofit/>
          </a:bodyPr>
          <a:lstStyle/>
          <a:p>
            <a:r>
              <a:rPr lang="en-US" dirty="0"/>
              <a:t>Who will I work with during the audit?</a:t>
            </a:r>
          </a:p>
          <a:p>
            <a:pPr lvl="1"/>
            <a:r>
              <a:rPr lang="en-US" dirty="0"/>
              <a:t>Partner / Shareholder</a:t>
            </a:r>
          </a:p>
          <a:p>
            <a:pPr lvl="1"/>
            <a:r>
              <a:rPr lang="en-US" dirty="0"/>
              <a:t>Manager / In-Charge</a:t>
            </a:r>
          </a:p>
          <a:p>
            <a:pPr lvl="1"/>
            <a:r>
              <a:rPr lang="en-US" dirty="0"/>
              <a:t>Staff</a:t>
            </a:r>
          </a:p>
        </p:txBody>
      </p:sp>
      <p:pic>
        <p:nvPicPr>
          <p:cNvPr id="4" name="Recorded Sound">
            <a:hlinkClick r:id="" action="ppaction://media"/>
            <a:extLst>
              <a:ext uri="{FF2B5EF4-FFF2-40B4-BE49-F238E27FC236}">
                <a16:creationId xmlns:a16="http://schemas.microsoft.com/office/drawing/2014/main" id="{22541F3C-A918-440E-B131-33F96A7D1E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1" y="5537201"/>
            <a:ext cx="609600" cy="609600"/>
          </a:xfrm>
          <a:prstGeom prst="rect">
            <a:avLst/>
          </a:prstGeom>
        </p:spPr>
      </p:pic>
    </p:spTree>
    <p:extLst>
      <p:ext uri="{BB962C8B-B14F-4D97-AF65-F5344CB8AC3E}">
        <p14:creationId xmlns:p14="http://schemas.microsoft.com/office/powerpoint/2010/main" val="8338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E965-8C04-498A-831C-A7E44E86B41B}"/>
              </a:ext>
            </a:extLst>
          </p:cNvPr>
          <p:cNvSpPr>
            <a:spLocks noGrp="1"/>
          </p:cNvSpPr>
          <p:nvPr>
            <p:ph type="title"/>
          </p:nvPr>
        </p:nvSpPr>
        <p:spPr/>
        <p:txBody>
          <a:bodyPr/>
          <a:lstStyle/>
          <a:p>
            <a:r>
              <a:rPr lang="en-US" dirty="0"/>
              <a:t>Audit Process</a:t>
            </a:r>
          </a:p>
        </p:txBody>
      </p:sp>
      <p:sp>
        <p:nvSpPr>
          <p:cNvPr id="3" name="Content Placeholder 2">
            <a:extLst>
              <a:ext uri="{FF2B5EF4-FFF2-40B4-BE49-F238E27FC236}">
                <a16:creationId xmlns:a16="http://schemas.microsoft.com/office/drawing/2014/main" id="{6F5185A8-CD7C-4456-A2F1-03BC61619209}"/>
              </a:ext>
            </a:extLst>
          </p:cNvPr>
          <p:cNvSpPr>
            <a:spLocks noGrp="1"/>
          </p:cNvSpPr>
          <p:nvPr>
            <p:ph idx="1"/>
          </p:nvPr>
        </p:nvSpPr>
        <p:spPr/>
        <p:txBody>
          <a:bodyPr/>
          <a:lstStyle/>
          <a:p>
            <a:r>
              <a:rPr lang="en-US" dirty="0"/>
              <a:t>Entrance Conferences</a:t>
            </a:r>
          </a:p>
          <a:p>
            <a:r>
              <a:rPr lang="en-US" dirty="0"/>
              <a:t>Fieldwork</a:t>
            </a:r>
          </a:p>
          <a:p>
            <a:r>
              <a:rPr lang="en-US" dirty="0"/>
              <a:t>Exit Conference</a:t>
            </a:r>
          </a:p>
          <a:p>
            <a:r>
              <a:rPr lang="en-US" dirty="0"/>
              <a:t>Post-Fieldwork</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85E9E4CB-160A-4EE8-BA2C-69E01C316D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130" y="5537201"/>
            <a:ext cx="609600" cy="609600"/>
          </a:xfrm>
          <a:prstGeom prst="rect">
            <a:avLst/>
          </a:prstGeom>
        </p:spPr>
      </p:pic>
    </p:spTree>
    <p:extLst>
      <p:ext uri="{BB962C8B-B14F-4D97-AF65-F5344CB8AC3E}">
        <p14:creationId xmlns:p14="http://schemas.microsoft.com/office/powerpoint/2010/main" val="130600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1AB16-47D5-4F60-BF97-FF1774434890}"/>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302642FA-920A-48FC-906C-444BA47DE54E}"/>
              </a:ext>
            </a:extLst>
          </p:cNvPr>
          <p:cNvSpPr>
            <a:spLocks noGrp="1"/>
          </p:cNvSpPr>
          <p:nvPr>
            <p:ph idx="1"/>
          </p:nvPr>
        </p:nvSpPr>
        <p:spPr/>
        <p:txBody>
          <a:bodyPr/>
          <a:lstStyle/>
          <a:p>
            <a:r>
              <a:rPr lang="en-US" dirty="0"/>
              <a:t>Question 1: What is your audit experience?  E.g. how many audits have you gone through, how many of those were as a business manager of a school.  If you have been through an audit before, what part is your least favorite or gives you the most trouble?  If you haven’t been through an audit before, what part are you most worried about? (10 points)</a:t>
            </a:r>
          </a:p>
        </p:txBody>
      </p:sp>
      <p:pic>
        <p:nvPicPr>
          <p:cNvPr id="4" name="Recorded Sound">
            <a:hlinkClick r:id="" action="ppaction://media"/>
            <a:extLst>
              <a:ext uri="{FF2B5EF4-FFF2-40B4-BE49-F238E27FC236}">
                <a16:creationId xmlns:a16="http://schemas.microsoft.com/office/drawing/2014/main" id="{4F4B7E74-8FD0-4593-8B42-9F7BDAB7D0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8139" y="5537201"/>
            <a:ext cx="609600" cy="609600"/>
          </a:xfrm>
          <a:prstGeom prst="rect">
            <a:avLst/>
          </a:prstGeom>
        </p:spPr>
      </p:pic>
    </p:spTree>
    <p:extLst>
      <p:ext uri="{BB962C8B-B14F-4D97-AF65-F5344CB8AC3E}">
        <p14:creationId xmlns:p14="http://schemas.microsoft.com/office/powerpoint/2010/main" val="362018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5CB2-995D-4727-9B8C-861929BF349C}"/>
              </a:ext>
            </a:extLst>
          </p:cNvPr>
          <p:cNvSpPr>
            <a:spLocks noGrp="1"/>
          </p:cNvSpPr>
          <p:nvPr>
            <p:ph type="title"/>
          </p:nvPr>
        </p:nvSpPr>
        <p:spPr/>
        <p:txBody>
          <a:bodyPr/>
          <a:lstStyle/>
          <a:p>
            <a:r>
              <a:rPr lang="en-US" dirty="0"/>
              <a:t>Assignment (continued)</a:t>
            </a:r>
          </a:p>
        </p:txBody>
      </p:sp>
      <p:sp>
        <p:nvSpPr>
          <p:cNvPr id="3" name="Content Placeholder 2">
            <a:extLst>
              <a:ext uri="{FF2B5EF4-FFF2-40B4-BE49-F238E27FC236}">
                <a16:creationId xmlns:a16="http://schemas.microsoft.com/office/drawing/2014/main" id="{6436E108-F554-4870-8F00-FEF37BDBF80E}"/>
              </a:ext>
            </a:extLst>
          </p:cNvPr>
          <p:cNvSpPr>
            <a:spLocks noGrp="1"/>
          </p:cNvSpPr>
          <p:nvPr>
            <p:ph idx="1"/>
          </p:nvPr>
        </p:nvSpPr>
        <p:spPr/>
        <p:txBody>
          <a:bodyPr/>
          <a:lstStyle/>
          <a:p>
            <a:r>
              <a:rPr lang="en-US" dirty="0"/>
              <a:t>Question 2:  Please let me know the following items about your last audit completed.  Who was your auditor?  What reporting basis is your audit completed under?  Did your audit include an audit of federal grants under Uniform Guidance?  And lastly, does your school perform an audit annually, or once every two years?  (20 points) (5 for each ‘question’)</a:t>
            </a:r>
          </a:p>
        </p:txBody>
      </p:sp>
      <p:pic>
        <p:nvPicPr>
          <p:cNvPr id="4" name="Recorded Sound">
            <a:hlinkClick r:id="" action="ppaction://media"/>
            <a:extLst>
              <a:ext uri="{FF2B5EF4-FFF2-40B4-BE49-F238E27FC236}">
                <a16:creationId xmlns:a16="http://schemas.microsoft.com/office/drawing/2014/main" id="{3F6FD656-37E4-4C38-93B3-64586EF124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391" y="5403574"/>
            <a:ext cx="609600" cy="609600"/>
          </a:xfrm>
          <a:prstGeom prst="rect">
            <a:avLst/>
          </a:prstGeom>
        </p:spPr>
      </p:pic>
    </p:spTree>
    <p:extLst>
      <p:ext uri="{BB962C8B-B14F-4D97-AF65-F5344CB8AC3E}">
        <p14:creationId xmlns:p14="http://schemas.microsoft.com/office/powerpoint/2010/main" val="37377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57C8-0621-44FD-A8CD-A08E6EA2140D}"/>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5F09B0E4-444A-4A49-8376-3A74288BC73B}"/>
              </a:ext>
            </a:extLst>
          </p:cNvPr>
          <p:cNvSpPr>
            <a:spLocks noGrp="1"/>
          </p:cNvSpPr>
          <p:nvPr>
            <p:ph idx="1"/>
          </p:nvPr>
        </p:nvSpPr>
        <p:spPr/>
        <p:txBody>
          <a:bodyPr/>
          <a:lstStyle/>
          <a:p>
            <a:r>
              <a:rPr lang="en-US" dirty="0"/>
              <a:t>Please reach out to me with any questions on the lesson!</a:t>
            </a:r>
          </a:p>
          <a:p>
            <a:pPr lvl="1"/>
            <a:r>
              <a:rPr lang="en-US" dirty="0"/>
              <a:t>will_swanson@bismarckschools.org</a:t>
            </a:r>
          </a:p>
        </p:txBody>
      </p:sp>
      <p:pic>
        <p:nvPicPr>
          <p:cNvPr id="4" name="Recorded Sound">
            <a:hlinkClick r:id="" action="ppaction://media"/>
            <a:extLst>
              <a:ext uri="{FF2B5EF4-FFF2-40B4-BE49-F238E27FC236}">
                <a16:creationId xmlns:a16="http://schemas.microsoft.com/office/drawing/2014/main" id="{04658956-1DD4-4900-BD92-F74A405D2D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382" y="5537201"/>
            <a:ext cx="609600" cy="609600"/>
          </a:xfrm>
          <a:prstGeom prst="rect">
            <a:avLst/>
          </a:prstGeom>
        </p:spPr>
      </p:pic>
    </p:spTree>
    <p:extLst>
      <p:ext uri="{BB962C8B-B14F-4D97-AF65-F5344CB8AC3E}">
        <p14:creationId xmlns:p14="http://schemas.microsoft.com/office/powerpoint/2010/main" val="364269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9CC8E-E5B0-4DF4-9FB9-14A425BD0927}"/>
              </a:ext>
            </a:extLst>
          </p:cNvPr>
          <p:cNvSpPr>
            <a:spLocks noGrp="1"/>
          </p:cNvSpPr>
          <p:nvPr>
            <p:ph type="ctrTitle"/>
          </p:nvPr>
        </p:nvSpPr>
        <p:spPr/>
        <p:txBody>
          <a:bodyPr/>
          <a:lstStyle/>
          <a:p>
            <a:r>
              <a:rPr lang="en-US"/>
              <a:t>Audit Preparation</a:t>
            </a:r>
            <a:endParaRPr lang="en-US" dirty="0"/>
          </a:p>
        </p:txBody>
      </p:sp>
      <p:sp>
        <p:nvSpPr>
          <p:cNvPr id="3" name="Subtitle 2">
            <a:extLst>
              <a:ext uri="{FF2B5EF4-FFF2-40B4-BE49-F238E27FC236}">
                <a16:creationId xmlns:a16="http://schemas.microsoft.com/office/drawing/2014/main" id="{6D91CDEB-1129-4364-BE13-9C003B235145}"/>
              </a:ext>
            </a:extLst>
          </p:cNvPr>
          <p:cNvSpPr>
            <a:spLocks noGrp="1"/>
          </p:cNvSpPr>
          <p:nvPr>
            <p:ph type="subTitle" idx="1"/>
          </p:nvPr>
        </p:nvSpPr>
        <p:spPr/>
        <p:txBody>
          <a:bodyPr/>
          <a:lstStyle/>
          <a:p>
            <a:r>
              <a:rPr lang="en-US" dirty="0"/>
              <a:t>Lesson 1</a:t>
            </a:r>
          </a:p>
        </p:txBody>
      </p:sp>
      <p:pic>
        <p:nvPicPr>
          <p:cNvPr id="4" name="Recorded Sound">
            <a:hlinkClick r:id="" action="ppaction://media"/>
            <a:extLst>
              <a:ext uri="{FF2B5EF4-FFF2-40B4-BE49-F238E27FC236}">
                <a16:creationId xmlns:a16="http://schemas.microsoft.com/office/drawing/2014/main" id="{638E9A93-0373-4F74-8DE1-AC252A6449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8052" y="6052931"/>
            <a:ext cx="609600" cy="609600"/>
          </a:xfrm>
          <a:prstGeom prst="rect">
            <a:avLst/>
          </a:prstGeom>
        </p:spPr>
      </p:pic>
    </p:spTree>
    <p:extLst>
      <p:ext uri="{BB962C8B-B14F-4D97-AF65-F5344CB8AC3E}">
        <p14:creationId xmlns:p14="http://schemas.microsoft.com/office/powerpoint/2010/main" val="416504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F903-8C15-4C84-82A6-B8F88A5EAF61}"/>
              </a:ext>
            </a:extLst>
          </p:cNvPr>
          <p:cNvSpPr>
            <a:spLocks noGrp="1"/>
          </p:cNvSpPr>
          <p:nvPr>
            <p:ph type="title"/>
          </p:nvPr>
        </p:nvSpPr>
        <p:spPr/>
        <p:txBody>
          <a:bodyPr/>
          <a:lstStyle/>
          <a:p>
            <a:r>
              <a:rPr lang="en-US" dirty="0"/>
              <a:t>What is an audit?</a:t>
            </a:r>
          </a:p>
        </p:txBody>
      </p:sp>
      <p:sp>
        <p:nvSpPr>
          <p:cNvPr id="3" name="Content Placeholder 2">
            <a:extLst>
              <a:ext uri="{FF2B5EF4-FFF2-40B4-BE49-F238E27FC236}">
                <a16:creationId xmlns:a16="http://schemas.microsoft.com/office/drawing/2014/main" id="{32FE440E-FF39-4AAF-955B-49B9545F6BE1}"/>
              </a:ext>
            </a:extLst>
          </p:cNvPr>
          <p:cNvSpPr>
            <a:spLocks noGrp="1"/>
          </p:cNvSpPr>
          <p:nvPr>
            <p:ph idx="1"/>
          </p:nvPr>
        </p:nvSpPr>
        <p:spPr/>
        <p:txBody>
          <a:bodyPr>
            <a:normAutofit fontScale="85000" lnSpcReduction="10000"/>
          </a:bodyPr>
          <a:lstStyle/>
          <a:p>
            <a:r>
              <a:rPr lang="en-US" dirty="0"/>
              <a:t>The main objective of an audit is to express an opinion on if the financial statements of the entity being audited are fairly stated in accordance with the applicable accounting standards.</a:t>
            </a:r>
          </a:p>
          <a:p>
            <a:r>
              <a:rPr lang="en-US" dirty="0"/>
              <a:t>An audit will also review the sufficiency of internal controls in place, but will not express an opinion on internal controls.  It will also review compliance with significant Century Code requirements.  Any areas of internal control considered to be material weaknesses or significant deficiencies or non-compliance are required to be communicated in the audit report.</a:t>
            </a:r>
          </a:p>
          <a:p>
            <a:r>
              <a:rPr lang="en-US" dirty="0"/>
              <a:t>If your school has federal grant expenditures of over $750,000, your audit will also have testing for compliance and internal controls over one or more of your federal grant programs.</a:t>
            </a:r>
          </a:p>
          <a:p>
            <a:endParaRPr lang="en-US" dirty="0"/>
          </a:p>
        </p:txBody>
      </p:sp>
      <p:pic>
        <p:nvPicPr>
          <p:cNvPr id="4" name="Recorded Sound">
            <a:hlinkClick r:id="" action="ppaction://media"/>
            <a:extLst>
              <a:ext uri="{FF2B5EF4-FFF2-40B4-BE49-F238E27FC236}">
                <a16:creationId xmlns:a16="http://schemas.microsoft.com/office/drawing/2014/main" id="{526757F0-2EC6-4E07-A29F-35055BE07C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878" y="5537201"/>
            <a:ext cx="609600" cy="609600"/>
          </a:xfrm>
          <a:prstGeom prst="rect">
            <a:avLst/>
          </a:prstGeom>
        </p:spPr>
      </p:pic>
    </p:spTree>
    <p:extLst>
      <p:ext uri="{BB962C8B-B14F-4D97-AF65-F5344CB8AC3E}">
        <p14:creationId xmlns:p14="http://schemas.microsoft.com/office/powerpoint/2010/main" val="260434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7318-D366-4B2C-B31F-378C0259484B}"/>
              </a:ext>
            </a:extLst>
          </p:cNvPr>
          <p:cNvSpPr>
            <a:spLocks noGrp="1"/>
          </p:cNvSpPr>
          <p:nvPr>
            <p:ph type="title"/>
          </p:nvPr>
        </p:nvSpPr>
        <p:spPr/>
        <p:txBody>
          <a:bodyPr/>
          <a:lstStyle/>
          <a:p>
            <a:r>
              <a:rPr lang="en-US" dirty="0"/>
              <a:t>Century Code Requirements</a:t>
            </a:r>
          </a:p>
        </p:txBody>
      </p:sp>
      <p:sp>
        <p:nvSpPr>
          <p:cNvPr id="3" name="Content Placeholder 2">
            <a:extLst>
              <a:ext uri="{FF2B5EF4-FFF2-40B4-BE49-F238E27FC236}">
                <a16:creationId xmlns:a16="http://schemas.microsoft.com/office/drawing/2014/main" id="{B250D105-0A02-4E44-B2C4-77F488FB676C}"/>
              </a:ext>
            </a:extLst>
          </p:cNvPr>
          <p:cNvSpPr>
            <a:spLocks noGrp="1"/>
          </p:cNvSpPr>
          <p:nvPr>
            <p:ph idx="1"/>
          </p:nvPr>
        </p:nvSpPr>
        <p:spPr/>
        <p:txBody>
          <a:bodyPr/>
          <a:lstStyle/>
          <a:p>
            <a:r>
              <a:rPr lang="en-US" dirty="0"/>
              <a:t>North Dakota Century Code 54-10-14 covers the basic legal requirements set by the state for audits.</a:t>
            </a:r>
          </a:p>
          <a:p>
            <a:pPr lvl="1"/>
            <a:r>
              <a:rPr lang="en-US" dirty="0">
                <a:hlinkClick r:id="rId4"/>
              </a:rPr>
              <a:t>https://www.legis.nd.gov/cencode/t54c10.pdf</a:t>
            </a:r>
            <a:endParaRPr lang="en-US"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F81B8FCF-E7C3-4A7B-B2DD-02C22487CF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1" y="5416826"/>
            <a:ext cx="609600" cy="609600"/>
          </a:xfrm>
          <a:prstGeom prst="rect">
            <a:avLst/>
          </a:prstGeom>
        </p:spPr>
      </p:pic>
    </p:spTree>
    <p:extLst>
      <p:ext uri="{BB962C8B-B14F-4D97-AF65-F5344CB8AC3E}">
        <p14:creationId xmlns:p14="http://schemas.microsoft.com/office/powerpoint/2010/main" val="181116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200C-6641-4CD1-9FD3-1DB3065F4F3E}"/>
              </a:ext>
            </a:extLst>
          </p:cNvPr>
          <p:cNvSpPr>
            <a:spLocks noGrp="1"/>
          </p:cNvSpPr>
          <p:nvPr>
            <p:ph type="title"/>
          </p:nvPr>
        </p:nvSpPr>
        <p:spPr/>
        <p:txBody>
          <a:bodyPr/>
          <a:lstStyle/>
          <a:p>
            <a:r>
              <a:rPr lang="en-US" dirty="0"/>
              <a:t>Reporting Basis</a:t>
            </a:r>
          </a:p>
        </p:txBody>
      </p:sp>
      <p:sp>
        <p:nvSpPr>
          <p:cNvPr id="3" name="Content Placeholder 2">
            <a:extLst>
              <a:ext uri="{FF2B5EF4-FFF2-40B4-BE49-F238E27FC236}">
                <a16:creationId xmlns:a16="http://schemas.microsoft.com/office/drawing/2014/main" id="{989ACD4C-2873-4AEC-AD8E-A95058B991E5}"/>
              </a:ext>
            </a:extLst>
          </p:cNvPr>
          <p:cNvSpPr>
            <a:spLocks noGrp="1"/>
          </p:cNvSpPr>
          <p:nvPr>
            <p:ph idx="1"/>
          </p:nvPr>
        </p:nvSpPr>
        <p:spPr/>
        <p:txBody>
          <a:bodyPr/>
          <a:lstStyle/>
          <a:p>
            <a:r>
              <a:rPr lang="en-US" dirty="0"/>
              <a:t>Most schools operate on a cash basis throughout the year.  </a:t>
            </a:r>
          </a:p>
          <a:p>
            <a:r>
              <a:rPr lang="en-US" dirty="0"/>
              <a:t>Some schools report their entire financial statements on a cash or modified cash basis for their audit.  Some schools will convert their financial statements to be in accordance with generally accepted accounting principles.</a:t>
            </a:r>
          </a:p>
          <a:p>
            <a:r>
              <a:rPr lang="en-US" dirty="0"/>
              <a:t>What’s the difference?</a:t>
            </a:r>
          </a:p>
        </p:txBody>
      </p:sp>
      <p:pic>
        <p:nvPicPr>
          <p:cNvPr id="4" name="Recorded Sound">
            <a:hlinkClick r:id="" action="ppaction://media"/>
            <a:extLst>
              <a:ext uri="{FF2B5EF4-FFF2-40B4-BE49-F238E27FC236}">
                <a16:creationId xmlns:a16="http://schemas.microsoft.com/office/drawing/2014/main" id="{EE4D3C32-C3F3-4FCE-8323-75AEC5F705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8382" y="5571068"/>
            <a:ext cx="609600" cy="609600"/>
          </a:xfrm>
          <a:prstGeom prst="rect">
            <a:avLst/>
          </a:prstGeom>
        </p:spPr>
      </p:pic>
    </p:spTree>
    <p:extLst>
      <p:ext uri="{BB962C8B-B14F-4D97-AF65-F5344CB8AC3E}">
        <p14:creationId xmlns:p14="http://schemas.microsoft.com/office/powerpoint/2010/main" val="381396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E8AD-6BF6-4054-AEC8-C400243410BD}"/>
              </a:ext>
            </a:extLst>
          </p:cNvPr>
          <p:cNvSpPr>
            <a:spLocks noGrp="1"/>
          </p:cNvSpPr>
          <p:nvPr>
            <p:ph type="title"/>
          </p:nvPr>
        </p:nvSpPr>
        <p:spPr/>
        <p:txBody>
          <a:bodyPr/>
          <a:lstStyle/>
          <a:p>
            <a:r>
              <a:rPr lang="en-US" dirty="0"/>
              <a:t>Audit Preparation</a:t>
            </a:r>
          </a:p>
        </p:txBody>
      </p:sp>
      <p:sp>
        <p:nvSpPr>
          <p:cNvPr id="3" name="Content Placeholder 2">
            <a:extLst>
              <a:ext uri="{FF2B5EF4-FFF2-40B4-BE49-F238E27FC236}">
                <a16:creationId xmlns:a16="http://schemas.microsoft.com/office/drawing/2014/main" id="{F7195F5F-8FBC-44EE-8357-571E913EEC11}"/>
              </a:ext>
            </a:extLst>
          </p:cNvPr>
          <p:cNvSpPr>
            <a:spLocks noGrp="1"/>
          </p:cNvSpPr>
          <p:nvPr>
            <p:ph idx="1"/>
          </p:nvPr>
        </p:nvSpPr>
        <p:spPr/>
        <p:txBody>
          <a:bodyPr/>
          <a:lstStyle/>
          <a:p>
            <a:r>
              <a:rPr lang="en-US" dirty="0"/>
              <a:t>Your auditor will typically send the following items to you in advance of your audit in order to get prepared.</a:t>
            </a:r>
          </a:p>
          <a:p>
            <a:pPr lvl="1"/>
            <a:r>
              <a:rPr lang="en-US" dirty="0"/>
              <a:t>Engagement letter</a:t>
            </a:r>
          </a:p>
          <a:p>
            <a:pPr lvl="1"/>
            <a:r>
              <a:rPr lang="en-US" dirty="0"/>
              <a:t>Items needed list</a:t>
            </a:r>
          </a:p>
          <a:p>
            <a:pPr lvl="1"/>
            <a:r>
              <a:rPr lang="en-US" dirty="0"/>
              <a:t>Confirmations</a:t>
            </a:r>
          </a:p>
          <a:p>
            <a:r>
              <a:rPr lang="en-US" dirty="0"/>
              <a:t>Discussing scheduling</a:t>
            </a:r>
          </a:p>
        </p:txBody>
      </p:sp>
      <p:pic>
        <p:nvPicPr>
          <p:cNvPr id="5" name="Recorded Sound">
            <a:hlinkClick r:id="" action="ppaction://media"/>
            <a:extLst>
              <a:ext uri="{FF2B5EF4-FFF2-40B4-BE49-F238E27FC236}">
                <a16:creationId xmlns:a16="http://schemas.microsoft.com/office/drawing/2014/main" id="{F475676A-6877-4874-877E-6AAFBF252A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887" y="5571068"/>
            <a:ext cx="609600" cy="609600"/>
          </a:xfrm>
          <a:prstGeom prst="rect">
            <a:avLst/>
          </a:prstGeom>
        </p:spPr>
      </p:pic>
    </p:spTree>
    <p:extLst>
      <p:ext uri="{BB962C8B-B14F-4D97-AF65-F5344CB8AC3E}">
        <p14:creationId xmlns:p14="http://schemas.microsoft.com/office/powerpoint/2010/main" val="205964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A309-0C08-4549-9904-E7E9E1630642}"/>
              </a:ext>
            </a:extLst>
          </p:cNvPr>
          <p:cNvSpPr>
            <a:spLocks noGrp="1"/>
          </p:cNvSpPr>
          <p:nvPr>
            <p:ph type="title"/>
          </p:nvPr>
        </p:nvSpPr>
        <p:spPr/>
        <p:txBody>
          <a:bodyPr/>
          <a:lstStyle/>
          <a:p>
            <a:r>
              <a:rPr lang="en-US" dirty="0"/>
              <a:t>Common Audit Items</a:t>
            </a:r>
          </a:p>
        </p:txBody>
      </p:sp>
      <p:sp>
        <p:nvSpPr>
          <p:cNvPr id="3" name="Content Placeholder 2">
            <a:extLst>
              <a:ext uri="{FF2B5EF4-FFF2-40B4-BE49-F238E27FC236}">
                <a16:creationId xmlns:a16="http://schemas.microsoft.com/office/drawing/2014/main" id="{EFEC30C1-432F-4D17-B41E-BDE1395B71C9}"/>
              </a:ext>
            </a:extLst>
          </p:cNvPr>
          <p:cNvSpPr>
            <a:spLocks noGrp="1"/>
          </p:cNvSpPr>
          <p:nvPr>
            <p:ph idx="1"/>
          </p:nvPr>
        </p:nvSpPr>
        <p:spPr/>
        <p:txBody>
          <a:bodyPr/>
          <a:lstStyle/>
          <a:p>
            <a:r>
              <a:rPr lang="en-US" dirty="0"/>
              <a:t>General Items</a:t>
            </a:r>
          </a:p>
          <a:p>
            <a:pPr lvl="1"/>
            <a:r>
              <a:rPr lang="en-US" dirty="0"/>
              <a:t>Trial Balance / General Ledger Detail</a:t>
            </a:r>
          </a:p>
          <a:p>
            <a:pPr lvl="1"/>
            <a:r>
              <a:rPr lang="en-US" dirty="0"/>
              <a:t>Budget</a:t>
            </a:r>
          </a:p>
          <a:p>
            <a:pPr lvl="1"/>
            <a:r>
              <a:rPr lang="en-US" dirty="0"/>
              <a:t>School Board Minutes</a:t>
            </a:r>
          </a:p>
          <a:p>
            <a:pPr lvl="1"/>
            <a:r>
              <a:rPr lang="en-US" dirty="0"/>
              <a:t>Internal Control Procedures</a:t>
            </a:r>
          </a:p>
          <a:p>
            <a:pPr lvl="1"/>
            <a:r>
              <a:rPr lang="en-US" dirty="0"/>
              <a:t>Monitoring Reports</a:t>
            </a:r>
          </a:p>
          <a:p>
            <a:pPr lvl="1"/>
            <a:endParaRPr lang="en-US" dirty="0"/>
          </a:p>
        </p:txBody>
      </p:sp>
      <p:pic>
        <p:nvPicPr>
          <p:cNvPr id="5" name="Recorded Sound">
            <a:hlinkClick r:id="" action="ppaction://media"/>
            <a:extLst>
              <a:ext uri="{FF2B5EF4-FFF2-40B4-BE49-F238E27FC236}">
                <a16:creationId xmlns:a16="http://schemas.microsoft.com/office/drawing/2014/main" id="{B1924F4D-F3B8-4CF9-BE90-0A9527B4B8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878" y="5430078"/>
            <a:ext cx="609600" cy="609600"/>
          </a:xfrm>
          <a:prstGeom prst="rect">
            <a:avLst/>
          </a:prstGeom>
        </p:spPr>
      </p:pic>
    </p:spTree>
    <p:extLst>
      <p:ext uri="{BB962C8B-B14F-4D97-AF65-F5344CB8AC3E}">
        <p14:creationId xmlns:p14="http://schemas.microsoft.com/office/powerpoint/2010/main" val="94220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4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3137-AD30-4D4C-A25F-FE194F9B1B12}"/>
              </a:ext>
            </a:extLst>
          </p:cNvPr>
          <p:cNvSpPr>
            <a:spLocks noGrp="1"/>
          </p:cNvSpPr>
          <p:nvPr>
            <p:ph type="title"/>
          </p:nvPr>
        </p:nvSpPr>
        <p:spPr/>
        <p:txBody>
          <a:bodyPr/>
          <a:lstStyle/>
          <a:p>
            <a:r>
              <a:rPr lang="en-US" dirty="0"/>
              <a:t>Common Audit Items (continued)</a:t>
            </a:r>
          </a:p>
        </p:txBody>
      </p:sp>
      <p:sp>
        <p:nvSpPr>
          <p:cNvPr id="3" name="Content Placeholder 2">
            <a:extLst>
              <a:ext uri="{FF2B5EF4-FFF2-40B4-BE49-F238E27FC236}">
                <a16:creationId xmlns:a16="http://schemas.microsoft.com/office/drawing/2014/main" id="{19D97B7D-AF82-4651-8E5E-F5485B9B8B01}"/>
              </a:ext>
            </a:extLst>
          </p:cNvPr>
          <p:cNvSpPr>
            <a:spLocks noGrp="1"/>
          </p:cNvSpPr>
          <p:nvPr>
            <p:ph idx="1"/>
          </p:nvPr>
        </p:nvSpPr>
        <p:spPr/>
        <p:txBody>
          <a:bodyPr/>
          <a:lstStyle/>
          <a:p>
            <a:r>
              <a:rPr lang="en-US" dirty="0"/>
              <a:t>Cash / Investments</a:t>
            </a:r>
          </a:p>
          <a:p>
            <a:pPr lvl="1"/>
            <a:r>
              <a:rPr lang="en-US" dirty="0"/>
              <a:t>Statements</a:t>
            </a:r>
          </a:p>
          <a:p>
            <a:pPr lvl="1"/>
            <a:r>
              <a:rPr lang="en-US" dirty="0"/>
              <a:t>Bank reconciliations</a:t>
            </a:r>
          </a:p>
          <a:p>
            <a:pPr lvl="1"/>
            <a:r>
              <a:rPr lang="en-US" dirty="0"/>
              <a:t>Pledged securities </a:t>
            </a:r>
          </a:p>
          <a:p>
            <a:r>
              <a:rPr lang="en-US" dirty="0"/>
              <a:t>Accounts Receivable</a:t>
            </a:r>
          </a:p>
          <a:p>
            <a:pPr lvl="1"/>
            <a:r>
              <a:rPr lang="en-US" dirty="0"/>
              <a:t>Listing of accounts and/or grants receivable</a:t>
            </a:r>
          </a:p>
          <a:p>
            <a:pPr lvl="1"/>
            <a:endParaRPr lang="en-US" dirty="0"/>
          </a:p>
        </p:txBody>
      </p:sp>
      <p:pic>
        <p:nvPicPr>
          <p:cNvPr id="8" name="Recorded Sound">
            <a:hlinkClick r:id="" action="ppaction://media"/>
            <a:extLst>
              <a:ext uri="{FF2B5EF4-FFF2-40B4-BE49-F238E27FC236}">
                <a16:creationId xmlns:a16="http://schemas.microsoft.com/office/drawing/2014/main" id="{DEC3CB7F-D4C4-4853-93A2-F1BDA8BCD4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878" y="5537201"/>
            <a:ext cx="609600" cy="609600"/>
          </a:xfrm>
          <a:prstGeom prst="rect">
            <a:avLst/>
          </a:prstGeom>
        </p:spPr>
      </p:pic>
    </p:spTree>
    <p:extLst>
      <p:ext uri="{BB962C8B-B14F-4D97-AF65-F5344CB8AC3E}">
        <p14:creationId xmlns:p14="http://schemas.microsoft.com/office/powerpoint/2010/main" val="412000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13A8-B1AE-4F6C-AEAF-E5255E694992}"/>
              </a:ext>
            </a:extLst>
          </p:cNvPr>
          <p:cNvSpPr>
            <a:spLocks noGrp="1"/>
          </p:cNvSpPr>
          <p:nvPr>
            <p:ph type="title"/>
          </p:nvPr>
        </p:nvSpPr>
        <p:spPr/>
        <p:txBody>
          <a:bodyPr/>
          <a:lstStyle/>
          <a:p>
            <a:r>
              <a:rPr lang="en-US" dirty="0"/>
              <a:t>Common Audit Items (continued)</a:t>
            </a:r>
          </a:p>
        </p:txBody>
      </p:sp>
      <p:sp>
        <p:nvSpPr>
          <p:cNvPr id="3" name="Content Placeholder 2">
            <a:extLst>
              <a:ext uri="{FF2B5EF4-FFF2-40B4-BE49-F238E27FC236}">
                <a16:creationId xmlns:a16="http://schemas.microsoft.com/office/drawing/2014/main" id="{A1CD4092-0E85-446F-8628-9FB59FE5B5FA}"/>
              </a:ext>
            </a:extLst>
          </p:cNvPr>
          <p:cNvSpPr>
            <a:spLocks noGrp="1"/>
          </p:cNvSpPr>
          <p:nvPr>
            <p:ph idx="1"/>
          </p:nvPr>
        </p:nvSpPr>
        <p:spPr/>
        <p:txBody>
          <a:bodyPr/>
          <a:lstStyle/>
          <a:p>
            <a:r>
              <a:rPr lang="en-US" dirty="0"/>
              <a:t>Capital Assets</a:t>
            </a:r>
          </a:p>
          <a:p>
            <a:pPr lvl="1"/>
            <a:r>
              <a:rPr lang="en-US" dirty="0"/>
              <a:t>List of asset additions / disposals</a:t>
            </a:r>
          </a:p>
          <a:p>
            <a:r>
              <a:rPr lang="en-US" dirty="0"/>
              <a:t>Accounts Payable</a:t>
            </a:r>
          </a:p>
          <a:p>
            <a:pPr lvl="1"/>
            <a:r>
              <a:rPr lang="en-US" dirty="0"/>
              <a:t>List of bills for services performed before year-end not paid by 6/30</a:t>
            </a:r>
          </a:p>
          <a:p>
            <a:pPr lvl="1"/>
            <a:r>
              <a:rPr lang="en-US" dirty="0"/>
              <a:t>List of remaining construction commitments / retainage payable</a:t>
            </a:r>
          </a:p>
          <a:p>
            <a:pPr lvl="1"/>
            <a:r>
              <a:rPr lang="en-US" dirty="0"/>
              <a:t>Check register from 7/1 to audit testing day </a:t>
            </a:r>
          </a:p>
        </p:txBody>
      </p:sp>
      <p:pic>
        <p:nvPicPr>
          <p:cNvPr id="4" name="Recorded Sound">
            <a:hlinkClick r:id="" action="ppaction://media"/>
            <a:extLst>
              <a:ext uri="{FF2B5EF4-FFF2-40B4-BE49-F238E27FC236}">
                <a16:creationId xmlns:a16="http://schemas.microsoft.com/office/drawing/2014/main" id="{8A1B0A83-5443-42EE-A0C5-A4D0066794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1635" y="5537201"/>
            <a:ext cx="609600" cy="609600"/>
          </a:xfrm>
          <a:prstGeom prst="rect">
            <a:avLst/>
          </a:prstGeom>
        </p:spPr>
      </p:pic>
    </p:spTree>
    <p:extLst>
      <p:ext uri="{BB962C8B-B14F-4D97-AF65-F5344CB8AC3E}">
        <p14:creationId xmlns:p14="http://schemas.microsoft.com/office/powerpoint/2010/main" val="235633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1225</TotalTime>
  <Words>644</Words>
  <Application>Microsoft Office PowerPoint</Application>
  <PresentationFormat>Widescreen</PresentationFormat>
  <Paragraphs>78</Paragraphs>
  <Slides>17</Slides>
  <Notes>0</Notes>
  <HiddenSlides>0</HiddenSlides>
  <MMClips>17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Garamond</vt:lpstr>
      <vt:lpstr>Organic</vt:lpstr>
      <vt:lpstr>Audit Preparation and Internal Controls</vt:lpstr>
      <vt:lpstr>Audit Preparation</vt:lpstr>
      <vt:lpstr>What is an audit?</vt:lpstr>
      <vt:lpstr>Century Code Requirements</vt:lpstr>
      <vt:lpstr>Reporting Basis</vt:lpstr>
      <vt:lpstr>Audit Preparation</vt:lpstr>
      <vt:lpstr>Common Audit Items</vt:lpstr>
      <vt:lpstr>Common Audit Items (continued)</vt:lpstr>
      <vt:lpstr>Common Audit Items (continued)</vt:lpstr>
      <vt:lpstr>Common Audit Items (continued)</vt:lpstr>
      <vt:lpstr>Common Audit Items (continued)</vt:lpstr>
      <vt:lpstr>Uniform Guidance</vt:lpstr>
      <vt:lpstr>Audit Personnel</vt:lpstr>
      <vt:lpstr>Audit Process</vt:lpstr>
      <vt:lpstr>Assignment</vt:lpstr>
      <vt:lpstr>Assignment (continued)</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Audit Preparation and Internal Controls</dc:title>
  <dc:creator>Will Swanson</dc:creator>
  <cp:lastModifiedBy>Will Swanson</cp:lastModifiedBy>
  <cp:revision>58</cp:revision>
  <dcterms:created xsi:type="dcterms:W3CDTF">2020-04-11T23:26:35Z</dcterms:created>
  <dcterms:modified xsi:type="dcterms:W3CDTF">2024-02-19T23:51:46Z</dcterms:modified>
</cp:coreProperties>
</file>